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90" r:id="rId2"/>
    <p:sldId id="293" r:id="rId3"/>
    <p:sldId id="294" r:id="rId4"/>
    <p:sldId id="295" r:id="rId5"/>
    <p:sldId id="301" r:id="rId6"/>
    <p:sldId id="306" r:id="rId7"/>
    <p:sldId id="307" r:id="rId8"/>
    <p:sldId id="308" r:id="rId9"/>
    <p:sldId id="309" r:id="rId10"/>
    <p:sldId id="296" r:id="rId11"/>
    <p:sldId id="297" r:id="rId12"/>
    <p:sldId id="270" r:id="rId13"/>
    <p:sldId id="287" r:id="rId14"/>
    <p:sldId id="271" r:id="rId15"/>
    <p:sldId id="272" r:id="rId16"/>
    <p:sldId id="273" r:id="rId17"/>
    <p:sldId id="274" r:id="rId18"/>
    <p:sldId id="275" r:id="rId19"/>
    <p:sldId id="276" r:id="rId20"/>
    <p:sldId id="277" r:id="rId21"/>
    <p:sldId id="321" r:id="rId22"/>
    <p:sldId id="322" r:id="rId23"/>
    <p:sldId id="323" r:id="rId24"/>
    <p:sldId id="324" r:id="rId25"/>
    <p:sldId id="325" r:id="rId26"/>
    <p:sldId id="326" r:id="rId27"/>
    <p:sldId id="327" r:id="rId28"/>
    <p:sldId id="328" r:id="rId29"/>
    <p:sldId id="329" r:id="rId30"/>
    <p:sldId id="298" r:id="rId31"/>
    <p:sldId id="264" r:id="rId32"/>
    <p:sldId id="265" r:id="rId33"/>
    <p:sldId id="266" r:id="rId34"/>
    <p:sldId id="269" r:id="rId35"/>
    <p:sldId id="267" r:id="rId36"/>
    <p:sldId id="268" r:id="rId37"/>
    <p:sldId id="299" r:id="rId38"/>
    <p:sldId id="288" r:id="rId39"/>
    <p:sldId id="257" r:id="rId40"/>
    <p:sldId id="258" r:id="rId41"/>
    <p:sldId id="259" r:id="rId42"/>
    <p:sldId id="260" r:id="rId43"/>
    <p:sldId id="261" r:id="rId44"/>
    <p:sldId id="262" r:id="rId45"/>
    <p:sldId id="291" r:id="rId46"/>
    <p:sldId id="263" r:id="rId47"/>
    <p:sldId id="292" r:id="rId48"/>
    <p:sldId id="319" r:id="rId49"/>
    <p:sldId id="320" r:id="rId50"/>
    <p:sldId id="300" r:id="rId51"/>
    <p:sldId id="310" r:id="rId52"/>
    <p:sldId id="313" r:id="rId53"/>
    <p:sldId id="315" r:id="rId54"/>
    <p:sldId id="314" r:id="rId55"/>
    <p:sldId id="311" r:id="rId56"/>
    <p:sldId id="316" r:id="rId57"/>
    <p:sldId id="317" r:id="rId58"/>
    <p:sldId id="318"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04" autoAdjust="0"/>
  </p:normalViewPr>
  <p:slideViewPr>
    <p:cSldViewPr snapToGrid="0" snapToObjects="1">
      <p:cViewPr>
        <p:scale>
          <a:sx n="100" d="100"/>
          <a:sy n="100" d="100"/>
        </p:scale>
        <p:origin x="-1888"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1FF183-4E7B-A84C-A7D8-9C06A2CB130E}" type="datetimeFigureOut">
              <a:rPr lang="en-US" smtClean="0"/>
              <a:t>07/05/2014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C04B2A-14FE-E141-AFC5-950D1248D638}" type="slidenum">
              <a:rPr lang="en-US" smtClean="0"/>
              <a:t>‹#›</a:t>
            </a:fld>
            <a:endParaRPr lang="en-US"/>
          </a:p>
        </p:txBody>
      </p:sp>
    </p:spTree>
    <p:extLst>
      <p:ext uri="{BB962C8B-B14F-4D97-AF65-F5344CB8AC3E}">
        <p14:creationId xmlns:p14="http://schemas.microsoft.com/office/powerpoint/2010/main" val="2446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331D3-8958-B947-9736-9EB727378B49}" type="datetimeFigureOut">
              <a:rPr lang="en-US" smtClean="0"/>
              <a:t>07/05/2014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F9DC9-BC52-A744-BB9E-274798C92808}" type="slidenum">
              <a:rPr lang="en-US" smtClean="0"/>
              <a:t>‹#›</a:t>
            </a:fld>
            <a:endParaRPr lang="en-US"/>
          </a:p>
        </p:txBody>
      </p:sp>
    </p:spTree>
    <p:extLst>
      <p:ext uri="{BB962C8B-B14F-4D97-AF65-F5344CB8AC3E}">
        <p14:creationId xmlns:p14="http://schemas.microsoft.com/office/powerpoint/2010/main" val="34761195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a:t>
            </a:r>
            <a:r>
              <a:rPr lang="en-US" baseline="0" dirty="0" err="1" smtClean="0"/>
              <a:t>Im</a:t>
            </a:r>
            <a:r>
              <a:rPr lang="en-US" baseline="0" dirty="0" smtClean="0"/>
              <a:t> going to tell you all about the happenings in the Bioinformatics Team over the last year</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a:t>
            </a:fld>
            <a:endParaRPr lang="en-US"/>
          </a:p>
        </p:txBody>
      </p:sp>
    </p:spTree>
    <p:extLst>
      <p:ext uri="{BB962C8B-B14F-4D97-AF65-F5344CB8AC3E}">
        <p14:creationId xmlns:p14="http://schemas.microsoft.com/office/powerpoint/2010/main" val="417758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fr-FR" dirty="0" smtClean="0"/>
              <a:t>’</a:t>
            </a:r>
            <a:r>
              <a:rPr lang="en-US" dirty="0" smtClean="0"/>
              <a:t>s us, next up Id like to talk about one of our research</a:t>
            </a:r>
            <a:r>
              <a:rPr lang="en-US" baseline="0" dirty="0" smtClean="0"/>
              <a:t> projects that has involved a lot of our team and beyond</a:t>
            </a:r>
          </a:p>
        </p:txBody>
      </p:sp>
      <p:sp>
        <p:nvSpPr>
          <p:cNvPr id="4" name="Slide Number Placeholder 3"/>
          <p:cNvSpPr>
            <a:spLocks noGrp="1"/>
          </p:cNvSpPr>
          <p:nvPr>
            <p:ph type="sldNum" sz="quarter" idx="10"/>
          </p:nvPr>
        </p:nvSpPr>
        <p:spPr/>
        <p:txBody>
          <a:bodyPr/>
          <a:lstStyle/>
          <a:p>
            <a:fld id="{CF3F9DC9-BC52-A744-BB9E-274798C92808}" type="slidenum">
              <a:rPr lang="en-US" smtClean="0"/>
              <a:t>10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going</a:t>
            </a:r>
            <a:r>
              <a:rPr lang="en-US" baseline="0" dirty="0" smtClean="0"/>
              <a:t> to tell you about our work on providing bioinformatics and open science approaches for dealing with emergent pathogens, through the example of ash </a:t>
            </a:r>
            <a:r>
              <a:rPr lang="en-US" baseline="0" dirty="0" err="1" smtClean="0"/>
              <a:t>diebcak</a:t>
            </a:r>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11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r>
              <a:rPr lang="en-US" baseline="0" dirty="0" smtClean="0"/>
              <a:t>.</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heres</a:t>
            </a:r>
            <a:r>
              <a:rPr lang="en-US" dirty="0" smtClean="0"/>
              <a:t> the high level view of the things that</a:t>
            </a:r>
            <a:r>
              <a:rPr lang="en-US" baseline="0" dirty="0" smtClean="0"/>
              <a:t> go on in the team.  </a:t>
            </a:r>
            <a:r>
              <a:rPr lang="en-US" baseline="0" dirty="0" err="1" smtClean="0"/>
              <a:t>Im</a:t>
            </a:r>
            <a:r>
              <a:rPr lang="en-US" baseline="0" dirty="0" smtClean="0"/>
              <a:t> going to pay attention to just a few of these things today. </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22</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25</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26</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first thing I want to talk about briefly is the team itself. </a:t>
            </a:r>
          </a:p>
        </p:txBody>
      </p:sp>
      <p:sp>
        <p:nvSpPr>
          <p:cNvPr id="4" name="Slide Number Placeholder 3"/>
          <p:cNvSpPr>
            <a:spLocks noGrp="1"/>
          </p:cNvSpPr>
          <p:nvPr>
            <p:ph type="sldNum" sz="quarter" idx="10"/>
          </p:nvPr>
        </p:nvSpPr>
        <p:spPr/>
        <p:txBody>
          <a:bodyPr/>
          <a:lstStyle/>
          <a:p>
            <a:fld id="{CF3F9DC9-BC52-A744-BB9E-274798C92808}" type="slidenum">
              <a:rPr lang="en-US" smtClean="0"/>
              <a:t>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next thing I’d like to touch on is how we’ve been developing new tools and approaches for extending this open crowdsourcing approach, to extend the community to other scientists while still staying within these theme of open science</a:t>
            </a:r>
          </a:p>
        </p:txBody>
      </p:sp>
      <p:sp>
        <p:nvSpPr>
          <p:cNvPr id="4" name="Slide Number Placeholder 3"/>
          <p:cNvSpPr>
            <a:spLocks noGrp="1"/>
          </p:cNvSpPr>
          <p:nvPr>
            <p:ph type="sldNum" sz="quarter" idx="10"/>
          </p:nvPr>
        </p:nvSpPr>
        <p:spPr/>
        <p:txBody>
          <a:bodyPr/>
          <a:lstStyle/>
          <a:p>
            <a:fld id="{CF3F9DC9-BC52-A744-BB9E-274798C92808}" type="slidenum">
              <a:rPr lang="en-US" smtClean="0"/>
              <a:t>30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32</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t>
            </a:r>
            <a:r>
              <a:rPr lang="en-US" baseline="0" dirty="0" err="1" smtClean="0"/>
              <a:t>analysed</a:t>
            </a:r>
            <a:r>
              <a:rPr lang="en-US" baseline="0" dirty="0" smtClean="0"/>
              <a:t>,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33</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34</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35</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36</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Extending the crowd sourcing idea, it seemed natural to try and get the public involved in our quest. This is what we did late last year with our </a:t>
            </a:r>
            <a:r>
              <a:rPr lang="en-US" baseline="0" dirty="0" err="1" smtClean="0"/>
              <a:t>Fraxinus</a:t>
            </a:r>
            <a:r>
              <a:rPr lang="en-US" baseline="0" dirty="0" smtClean="0"/>
              <a:t> project</a:t>
            </a:r>
          </a:p>
        </p:txBody>
      </p:sp>
      <p:sp>
        <p:nvSpPr>
          <p:cNvPr id="4" name="Slide Number Placeholder 3"/>
          <p:cNvSpPr>
            <a:spLocks noGrp="1"/>
          </p:cNvSpPr>
          <p:nvPr>
            <p:ph type="sldNum" sz="quarter" idx="10"/>
          </p:nvPr>
        </p:nvSpPr>
        <p:spPr/>
        <p:txBody>
          <a:bodyPr/>
          <a:lstStyle/>
          <a:p>
            <a:fld id="{CF3F9DC9-BC52-A744-BB9E-274798C92808}" type="slidenum">
              <a:rPr lang="en-US" smtClean="0"/>
              <a:t>37</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38</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39</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our motley crew</a:t>
            </a:r>
            <a:r>
              <a:rPr lang="en-US" baseline="0" dirty="0" smtClean="0"/>
              <a:t>, we have six members at the moment, some of them you may know, some of them you may not. But </a:t>
            </a:r>
            <a:r>
              <a:rPr lang="en-US" baseline="0" dirty="0" err="1" smtClean="0"/>
              <a:t>Im</a:t>
            </a:r>
            <a:r>
              <a:rPr lang="en-US" baseline="0" dirty="0" smtClean="0"/>
              <a:t> sure you’ll get to know and love just as much as I do very soon.</a:t>
            </a:r>
          </a:p>
          <a:p>
            <a:endParaRPr lang="en-US" baseline="0" dirty="0" smtClean="0"/>
          </a:p>
          <a:p>
            <a:r>
              <a:rPr lang="en-US" baseline="0" dirty="0" smtClean="0"/>
              <a:t>Of course we have </a:t>
            </a:r>
            <a:r>
              <a:rPr lang="en-US" baseline="0" dirty="0" err="1" smtClean="0"/>
              <a:t>Dr</a:t>
            </a:r>
            <a:r>
              <a:rPr lang="en-US" baseline="0" dirty="0" smtClean="0"/>
              <a:t> graham </a:t>
            </a:r>
            <a:r>
              <a:rPr lang="en-US" baseline="0" dirty="0" err="1" smtClean="0"/>
              <a:t>etherington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40</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41</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big question then is did anyone turn up?</a:t>
            </a:r>
          </a:p>
          <a:p>
            <a:r>
              <a:rPr lang="en-US" dirty="0" smtClean="0"/>
              <a:t>How many people came to play?</a:t>
            </a:r>
          </a:p>
          <a:p>
            <a:endParaRPr lang="en-US" dirty="0" smtClean="0"/>
          </a:p>
          <a:p>
            <a:r>
              <a:rPr lang="en-US" dirty="0" smtClean="0"/>
              <a:t>Here we see a timeline of visits per day to the site</a:t>
            </a:r>
            <a:r>
              <a:rPr lang="en-US" baseline="0" dirty="0" smtClean="0"/>
              <a:t> from its launch in August last year. This is a log scale, and even after the initial excitement has died down we get between </a:t>
            </a:r>
            <a:r>
              <a:rPr lang="en-US" baseline="0" dirty="0" smtClean="0"/>
              <a:t>50 and 100 visits </a:t>
            </a:r>
            <a:r>
              <a:rPr lang="en-US" baseline="0" dirty="0" smtClean="0"/>
              <a:t>a day. </a:t>
            </a:r>
          </a:p>
          <a:p>
            <a:endParaRPr lang="en-US" baseline="0" dirty="0" smtClean="0"/>
          </a:p>
          <a:p>
            <a:r>
              <a:rPr lang="en-US" baseline="0" dirty="0" smtClean="0"/>
              <a:t>In total this is 59,700 visits, from 25 000 different </a:t>
            </a:r>
            <a:r>
              <a:rPr lang="en-US" baseline="0" dirty="0" err="1" smtClean="0"/>
              <a:t>addreses</a:t>
            </a:r>
            <a:r>
              <a:rPr lang="en-US" baseline="0" dirty="0" smtClean="0"/>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And how long did they </a:t>
            </a:r>
            <a:r>
              <a:rPr lang="en-US" dirty="0" err="1" smtClean="0"/>
              <a:t>stayfor</a:t>
            </a:r>
            <a:r>
              <a:rPr lang="en-US" dirty="0" smtClean="0"/>
              <a:t>?</a:t>
            </a:r>
          </a:p>
          <a:p>
            <a:endParaRPr lang="en-US" dirty="0" smtClean="0"/>
          </a:p>
          <a:p>
            <a:r>
              <a:rPr lang="en-US" dirty="0" smtClean="0"/>
              <a:t>This bottom one is a plot of average visit </a:t>
            </a:r>
            <a:r>
              <a:rPr lang="en-US" dirty="0" err="1" smtClean="0"/>
              <a:t>durartion</a:t>
            </a:r>
            <a:r>
              <a:rPr lang="en-US" dirty="0" smtClean="0"/>
              <a:t> per day – 23 minutes on average, if</a:t>
            </a:r>
            <a:r>
              <a:rPr lang="en-US" baseline="0" dirty="0" smtClean="0"/>
              <a:t> anything this is increasing as time goes on.</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42</a:t>
            </a:fld>
            <a:endParaRPr lang="en-US"/>
          </a:p>
        </p:txBody>
      </p:sp>
    </p:spTree>
    <p:extLst>
      <p:ext uri="{BB962C8B-B14F-4D97-AF65-F5344CB8AC3E}">
        <p14:creationId xmlns:p14="http://schemas.microsoft.com/office/powerpoint/2010/main" val="2101647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did</a:t>
            </a:r>
            <a:r>
              <a:rPr lang="en-US" baseline="0" dirty="0" smtClean="0"/>
              <a:t> they come? </a:t>
            </a:r>
          </a:p>
          <a:p>
            <a:endParaRPr lang="en-US" baseline="0" dirty="0" smtClean="0"/>
          </a:p>
          <a:p>
            <a:endParaRPr lang="en-US" baseline="0" dirty="0" smtClean="0"/>
          </a:p>
          <a:p>
            <a:r>
              <a:rPr lang="en-US" baseline="0" dirty="0" smtClean="0"/>
              <a:t>Cam mostly from UK, 38000 of those visits  the second and third countries are the US and </a:t>
            </a:r>
            <a:r>
              <a:rPr lang="en-US" baseline="0" dirty="0" err="1" smtClean="0"/>
              <a:t>canada</a:t>
            </a:r>
            <a:r>
              <a:rPr lang="en-US" baseline="0" dirty="0" smtClean="0"/>
              <a:t> and in total we get interest from 130 countries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43</a:t>
            </a:fld>
            <a:endParaRPr lang="en-US"/>
          </a:p>
        </p:txBody>
      </p:sp>
    </p:spTree>
    <p:extLst>
      <p:ext uri="{BB962C8B-B14F-4D97-AF65-F5344CB8AC3E}">
        <p14:creationId xmlns:p14="http://schemas.microsoft.com/office/powerpoint/2010/main" val="59198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hasn’t been from casual players, a hardcore of returning players,</a:t>
            </a:r>
            <a:r>
              <a:rPr lang="en-US" baseline="0" dirty="0" smtClean="0"/>
              <a:t> who seem to spend a long time on this.</a:t>
            </a:r>
          </a:p>
          <a:p>
            <a:endParaRPr lang="en-US" baseline="0" dirty="0" smtClean="0"/>
          </a:p>
          <a:p>
            <a:r>
              <a:rPr lang="en-US" baseline="0" dirty="0" smtClean="0"/>
              <a:t>Our media events and press releases, shown as red lines on this graph, increase the number of casual visits but have less of an effect on the number of returning players who give fairly constant effort. The community we have generated is fairly  constant over time.</a:t>
            </a:r>
          </a:p>
          <a:p>
            <a:endParaRPr lang="en-US" baseline="0" dirty="0" smtClean="0"/>
          </a:p>
          <a:p>
            <a:r>
              <a:rPr lang="en-US" baseline="0" dirty="0" smtClean="0"/>
              <a:t>The amount of time contributed by returning players is very large, about 30 </a:t>
            </a:r>
            <a:r>
              <a:rPr lang="en-US" baseline="0" dirty="0" err="1" smtClean="0"/>
              <a:t>mins</a:t>
            </a:r>
            <a:r>
              <a:rPr lang="en-US" baseline="0" dirty="0" smtClean="0"/>
              <a:t> each visit. Some people play for ages!</a:t>
            </a:r>
          </a:p>
          <a:p>
            <a:endParaRPr lang="en-US" baseline="0" dirty="0" smtClean="0"/>
          </a:p>
          <a:p>
            <a:r>
              <a:rPr lang="en-US" baseline="0" dirty="0" smtClean="0"/>
              <a:t>In total, the amount of continuous game play so far has been 2 years and 2 months, that</a:t>
            </a:r>
            <a:r>
              <a:rPr lang="fr-FR" baseline="0" dirty="0" smtClean="0"/>
              <a:t>’</a:t>
            </a:r>
            <a:r>
              <a:rPr lang="en-US" baseline="0" dirty="0" smtClean="0"/>
              <a:t>s continuous, not 9-5 equivalent.  That</a:t>
            </a:r>
            <a:r>
              <a:rPr lang="fr-FR" baseline="0" dirty="0" smtClean="0"/>
              <a:t>’</a:t>
            </a:r>
            <a:r>
              <a:rPr lang="en-US" baseline="0" dirty="0" smtClean="0"/>
              <a:t>s 316 60 </a:t>
            </a:r>
            <a:r>
              <a:rPr lang="en-US" baseline="0" dirty="0" err="1" smtClean="0"/>
              <a:t>hr</a:t>
            </a:r>
            <a:r>
              <a:rPr lang="en-US" baseline="0" dirty="0" smtClean="0"/>
              <a:t> postdoc weeks. Or 6 years of postdoc time.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44</a:t>
            </a:fld>
            <a:endParaRPr lang="en-US"/>
          </a:p>
        </p:txBody>
      </p:sp>
    </p:spTree>
    <p:extLst>
      <p:ext uri="{BB962C8B-B14F-4D97-AF65-F5344CB8AC3E}">
        <p14:creationId xmlns:p14="http://schemas.microsoft.com/office/powerpoint/2010/main" val="236741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majority</a:t>
            </a:r>
            <a:r>
              <a:rPr lang="en-US" baseline="0" dirty="0" smtClean="0"/>
              <a:t> of play has been coming from just a small group of players. </a:t>
            </a:r>
          </a:p>
          <a:p>
            <a:endParaRPr lang="en-US" baseline="0" dirty="0" smtClean="0"/>
          </a:p>
          <a:p>
            <a:r>
              <a:rPr lang="en-US" baseline="0" dirty="0" smtClean="0"/>
              <a:t>This figure shows the dates of visits of 22 different players, each line represents a player, each dot a date they played. Each of these players has been on our site, a thousand times.</a:t>
            </a:r>
          </a:p>
          <a:p>
            <a:endParaRPr lang="en-US" baseline="0" dirty="0" smtClean="0"/>
          </a:p>
          <a:p>
            <a:r>
              <a:rPr lang="en-US" baseline="0" dirty="0" smtClean="0"/>
              <a:t>And as you can see, they’ve mostly visited constantly across the entire time the game has been available.  </a:t>
            </a:r>
          </a:p>
          <a:p>
            <a:endParaRPr lang="en-US" baseline="0" dirty="0" smtClean="0"/>
          </a:p>
          <a:p>
            <a:r>
              <a:rPr lang="en-US" baseline="0" dirty="0" smtClean="0"/>
              <a:t>So we’ve got a community of  really </a:t>
            </a:r>
            <a:r>
              <a:rPr lang="en-US" baseline="0" dirty="0" err="1" smtClean="0"/>
              <a:t>commited</a:t>
            </a:r>
            <a:r>
              <a:rPr lang="en-US" baseline="0" dirty="0" smtClean="0"/>
              <a:t>, really engaged players. And that</a:t>
            </a:r>
            <a:r>
              <a:rPr lang="fr-FR" baseline="0" dirty="0" smtClean="0"/>
              <a:t>’</a:t>
            </a:r>
            <a:r>
              <a:rPr lang="en-US" baseline="0" dirty="0" smtClean="0"/>
              <a:t>s an interesting point about citizen science, you cast a wide net and you find the three people in a thousand who might have an interest in what you’re doing and you can hook them. It isn’t about getting absolutely everyone to contribute in the long run.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45</a:t>
            </a:fld>
            <a:endParaRPr lang="en-US"/>
          </a:p>
        </p:txBody>
      </p:sp>
    </p:spTree>
    <p:extLst>
      <p:ext uri="{BB962C8B-B14F-4D97-AF65-F5344CB8AC3E}">
        <p14:creationId xmlns:p14="http://schemas.microsoft.com/office/powerpoint/2010/main" val="3022863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a:t>
            </a:r>
            <a:endParaRPr lang="en-US" baseline="0" dirty="0" smtClean="0"/>
          </a:p>
          <a:p>
            <a:r>
              <a:rPr lang="en-US" baseline="0" dirty="0" smtClean="0"/>
              <a:t>Well, </a:t>
            </a:r>
            <a:r>
              <a:rPr lang="en-US" baseline="0" dirty="0" smtClean="0"/>
              <a:t>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46</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those different mixed up puzzles</a:t>
            </a:r>
            <a:r>
              <a:rPr lang="en-US" baseline="0" dirty="0" smtClean="0"/>
              <a:t> are boiled down back to their original variant positions, we can see the overall added value of the players efforts to the science.</a:t>
            </a:r>
          </a:p>
          <a:p>
            <a:endParaRPr lang="en-US" baseline="0" dirty="0" smtClean="0"/>
          </a:p>
          <a:p>
            <a:r>
              <a:rPr lang="en-US" baseline="0" dirty="0" smtClean="0"/>
              <a:t>In the 1002 SNPs present in the data set we see that players managed to align just 2.7 % of the reads better than the machine. I should point out we always knew we would have many more SNPs than </a:t>
            </a:r>
            <a:r>
              <a:rPr lang="en-US" baseline="0" dirty="0" err="1" smtClean="0"/>
              <a:t>indels</a:t>
            </a:r>
            <a:r>
              <a:rPr lang="en-US" baseline="0" dirty="0" smtClean="0"/>
              <a:t>  and that any benefits we would get from SNPs would be marginal. </a:t>
            </a:r>
          </a:p>
          <a:p>
            <a:endParaRPr lang="en-US" baseline="0" dirty="0" smtClean="0"/>
          </a:p>
          <a:p>
            <a:r>
              <a:rPr lang="en-US" baseline="0" dirty="0" smtClean="0"/>
              <a:t>We hope we would do a lot better on </a:t>
            </a:r>
            <a:r>
              <a:rPr lang="en-US" baseline="0" dirty="0" err="1" smtClean="0"/>
              <a:t>indels</a:t>
            </a:r>
            <a:r>
              <a:rPr lang="en-US" baseline="0" dirty="0" smtClean="0"/>
              <a:t>, and indeed we did. 15 % of </a:t>
            </a:r>
            <a:r>
              <a:rPr lang="en-US" baseline="0" dirty="0" err="1" smtClean="0"/>
              <a:t>indels</a:t>
            </a:r>
            <a:r>
              <a:rPr lang="en-US" baseline="0" dirty="0" smtClean="0"/>
              <a:t> called by the machine could be improved by the players. </a:t>
            </a:r>
          </a:p>
          <a:p>
            <a:endParaRPr lang="en-US" baseline="0" dirty="0" smtClean="0"/>
          </a:p>
          <a:p>
            <a:r>
              <a:rPr lang="en-US" baseline="0" dirty="0" smtClean="0"/>
              <a:t>And this is all of the payoff, scientifically. This is inline with other citizen science games like </a:t>
            </a:r>
            <a:r>
              <a:rPr lang="en-US" baseline="0" dirty="0" err="1" smtClean="0"/>
              <a:t>foldit</a:t>
            </a:r>
            <a:r>
              <a:rPr lang="en-US" baseline="0" dirty="0" smtClean="0"/>
              <a:t>.  </a:t>
            </a:r>
          </a:p>
          <a:p>
            <a:endParaRPr lang="en-US" baseline="0" dirty="0" smtClean="0"/>
          </a:p>
          <a:p>
            <a:r>
              <a:rPr lang="en-US" baseline="0" dirty="0" smtClean="0"/>
              <a:t>The trick for the future of </a:t>
            </a:r>
            <a:r>
              <a:rPr lang="en-US" baseline="0" dirty="0" err="1" smtClean="0"/>
              <a:t>Fraxinus</a:t>
            </a:r>
            <a:r>
              <a:rPr lang="en-US" baseline="0" dirty="0" smtClean="0"/>
              <a:t>, is to play to the crowds strength, to </a:t>
            </a:r>
            <a:r>
              <a:rPr lang="en-US" baseline="0" dirty="0" err="1" smtClean="0"/>
              <a:t>maximise</a:t>
            </a:r>
            <a:r>
              <a:rPr lang="en-US" baseline="0" dirty="0" smtClean="0"/>
              <a:t> the number of </a:t>
            </a:r>
            <a:r>
              <a:rPr lang="en-US" baseline="0" dirty="0" err="1" smtClean="0"/>
              <a:t>indels</a:t>
            </a:r>
            <a:r>
              <a:rPr lang="en-US" baseline="0" dirty="0" smtClean="0"/>
              <a:t> we are putting in there, and also to see what it is about these </a:t>
            </a:r>
            <a:r>
              <a:rPr lang="en-US" baseline="0" dirty="0" err="1" smtClean="0"/>
              <a:t>indels</a:t>
            </a:r>
            <a:r>
              <a:rPr lang="en-US" baseline="0" dirty="0" smtClean="0"/>
              <a:t> that means they were harder to do.  While it seems like an edge case framed in these terms, especially given the manpower we seem to have thrown at it, these numbers only go to show the difficulty of the alignment problem </a:t>
            </a:r>
            <a:r>
              <a:rPr lang="en-US" baseline="0" dirty="0" err="1" smtClean="0"/>
              <a:t>informatically</a:t>
            </a:r>
            <a:r>
              <a:rPr lang="en-US" baseline="0" dirty="0" smtClean="0"/>
              <a:t>. 15% improvement is quite large in algorithm design terms, especially for a problem considered solved like variant calling. If we can somehow also capture what the players are doing with these </a:t>
            </a:r>
            <a:r>
              <a:rPr lang="en-US" baseline="0" dirty="0" err="1" smtClean="0"/>
              <a:t>indels</a:t>
            </a:r>
            <a:r>
              <a:rPr lang="en-US" baseline="0" dirty="0" smtClean="0"/>
              <a:t> then we have grounds for great improvement in our automated methods.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47</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mention briefly some of the changes we’ll be bringing about in the training that we do. </a:t>
            </a:r>
          </a:p>
        </p:txBody>
      </p:sp>
      <p:sp>
        <p:nvSpPr>
          <p:cNvPr id="4" name="Slide Number Placeholder 3"/>
          <p:cNvSpPr>
            <a:spLocks noGrp="1"/>
          </p:cNvSpPr>
          <p:nvPr>
            <p:ph type="sldNum" sz="quarter" idx="10"/>
          </p:nvPr>
        </p:nvSpPr>
        <p:spPr/>
        <p:txBody>
          <a:bodyPr/>
          <a:lstStyle/>
          <a:p>
            <a:fld id="{CF3F9DC9-BC52-A744-BB9E-274798C92808}" type="slidenum">
              <a:rPr lang="en-US" smtClean="0"/>
              <a:t>48</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Primarily we’ll be paying a lot more attention to the way that we train. We’ve very much been doing this ad hoc, as trainers we don’t have any formal background so we’ve decided to address this by getting our selves trained to do the job better. </a:t>
            </a:r>
          </a:p>
          <a:p>
            <a:endParaRPr lang="en-US" baseline="0" dirty="0" smtClean="0"/>
          </a:p>
          <a:p>
            <a:r>
              <a:rPr lang="en-US" baseline="0" dirty="0" smtClean="0"/>
              <a:t>We’ve got involved with the good people at software carpentry, a branch of the </a:t>
            </a:r>
            <a:r>
              <a:rPr lang="en-US" baseline="0" dirty="0" err="1" smtClean="0"/>
              <a:t>mozilla</a:t>
            </a:r>
            <a:r>
              <a:rPr lang="en-US" baseline="0" dirty="0" smtClean="0"/>
              <a:t> foundation that produces software like the </a:t>
            </a:r>
            <a:r>
              <a:rPr lang="en-US" baseline="0" dirty="0" err="1" smtClean="0"/>
              <a:t>firefox</a:t>
            </a:r>
            <a:r>
              <a:rPr lang="en-US" baseline="0" dirty="0" smtClean="0"/>
              <a:t> web browser, that aims to teach scientists who program how to teach programming to scientists who don’t. </a:t>
            </a:r>
          </a:p>
          <a:p>
            <a:endParaRPr lang="en-US" baseline="0" dirty="0" smtClean="0"/>
          </a:p>
          <a:p>
            <a:r>
              <a:rPr lang="en-US" baseline="0" dirty="0" smtClean="0"/>
              <a:t>They have a focus on methods rooted in educational research and we’ll be learning some educational psychology, that is, learning how students learn and what motivates them and also we’ll be learning about instructional design, how to make our training courses better for the learner, so that we can </a:t>
            </a:r>
            <a:r>
              <a:rPr lang="en-US" baseline="0" dirty="0" err="1" smtClean="0"/>
              <a:t>maximise</a:t>
            </a:r>
            <a:r>
              <a:rPr lang="en-US" baseline="0" dirty="0" smtClean="0"/>
              <a:t> the amount that is learned. </a:t>
            </a:r>
          </a:p>
        </p:txBody>
      </p:sp>
      <p:sp>
        <p:nvSpPr>
          <p:cNvPr id="4" name="Slide Number Placeholder 3"/>
          <p:cNvSpPr>
            <a:spLocks noGrp="1"/>
          </p:cNvSpPr>
          <p:nvPr>
            <p:ph type="sldNum" sz="quarter" idx="10"/>
          </p:nvPr>
        </p:nvSpPr>
        <p:spPr/>
        <p:txBody>
          <a:bodyPr/>
          <a:lstStyle/>
          <a:p>
            <a:fld id="{CF3F9DC9-BC52-A744-BB9E-274798C92808}" type="slidenum">
              <a:rPr lang="en-US" smtClean="0"/>
              <a:t>49</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then, I’d like to talk about a project that</a:t>
            </a:r>
            <a:r>
              <a:rPr lang="fr-FR" baseline="0" dirty="0" smtClean="0"/>
              <a:t>’</a:t>
            </a:r>
            <a:r>
              <a:rPr lang="en-US" baseline="0" dirty="0" smtClean="0"/>
              <a:t>s just got started, a brand new venture for us, that is very much pointing the way we hope to go in the bioinformatics team. We’ve started looking at modeling scenarios in plant pathogen genomics to understand rapid evolution and the host pathogen arms race.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work is Carlos’ project and the first thing  done with this is to set up a general model for studying rapid evolution in </a:t>
            </a:r>
            <a:r>
              <a:rPr lang="en-US" baseline="0" dirty="0" err="1" smtClean="0"/>
              <a:t>pathosystem</a:t>
            </a:r>
            <a:r>
              <a:rPr lang="en-US" baseline="0" dirty="0" smtClean="0"/>
              <a:t> . Its simple enough conceptually, </a:t>
            </a:r>
          </a:p>
          <a:p>
            <a:endParaRPr lang="en-US" baseline="0" dirty="0" smtClean="0"/>
          </a:p>
          <a:p>
            <a:r>
              <a:rPr lang="en-US" baseline="0" dirty="0" smtClean="0"/>
              <a:t>We start of by creating genomes, which are basically just collections of familiar genome like objects. Specifically we have two sorts of genome, a pathogen, that contains either effectors, or repeats or non-effector genes. We also make host genomes which have only R genes in them. </a:t>
            </a:r>
          </a:p>
          <a:p>
            <a:endParaRPr lang="en-US" baseline="0" dirty="0" smtClean="0"/>
          </a:p>
          <a:p>
            <a:r>
              <a:rPr lang="en-US" baseline="0" dirty="0" smtClean="0"/>
              <a:t>We set up some interaction rules between the effectors and the R genes, such that effectors have R genes they will beat or R genes will have effectors they can stop</a:t>
            </a:r>
          </a:p>
          <a:p>
            <a:endParaRPr lang="en-US" baseline="0" dirty="0" smtClean="0"/>
          </a:p>
          <a:p>
            <a:r>
              <a:rPr lang="en-US" baseline="0" dirty="0" smtClean="0"/>
              <a:t>Then we make a population of those pathogens and put them through cycles of selection for a while.</a:t>
            </a:r>
          </a:p>
          <a:p>
            <a:endParaRPr lang="en-US" baseline="0" dirty="0" smtClean="0"/>
          </a:p>
          <a:p>
            <a:r>
              <a:rPr lang="en-US" baseline="0" dirty="0" smtClean="0"/>
              <a:t>And its there that we can start to do tests and make predictions.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51</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genomes</a:t>
            </a:r>
            <a:r>
              <a:rPr lang="en-US" baseline="0" dirty="0" smtClean="0"/>
              <a:t> of the pathogen, we can allow the different objects to mutate. Here is an example of what an effector can do. </a:t>
            </a:r>
          </a:p>
          <a:p>
            <a:endParaRPr lang="en-US" baseline="0" dirty="0" smtClean="0"/>
          </a:p>
          <a:p>
            <a:r>
              <a:rPr lang="en-US" baseline="0" dirty="0" smtClean="0"/>
              <a:t>So starting with an effector, at any given generation it can either get duplicated into two equal effectors. </a:t>
            </a:r>
          </a:p>
          <a:p>
            <a:endParaRPr lang="en-US" baseline="0" dirty="0" smtClean="0"/>
          </a:p>
          <a:p>
            <a:r>
              <a:rPr lang="en-US" baseline="0" dirty="0" smtClean="0"/>
              <a:t>Or it can get converted into a non-effector gene, </a:t>
            </a:r>
          </a:p>
          <a:p>
            <a:endParaRPr lang="en-US" baseline="0" dirty="0" smtClean="0"/>
          </a:p>
          <a:p>
            <a:r>
              <a:rPr lang="en-US" baseline="0" dirty="0" smtClean="0"/>
              <a:t>It can get converted into another effector or it can get deleted. </a:t>
            </a:r>
          </a:p>
          <a:p>
            <a:endParaRPr lang="en-US" baseline="0" dirty="0" smtClean="0"/>
          </a:p>
          <a:p>
            <a:r>
              <a:rPr lang="en-US" baseline="0" dirty="0" smtClean="0"/>
              <a:t>This self loop is the case where nothing happens to the effector, essentially it gets converted into itself, and this is the thing that happens with greatest probability.</a:t>
            </a:r>
          </a:p>
          <a:p>
            <a:endParaRPr lang="en-US" baseline="0" dirty="0" smtClean="0"/>
          </a:p>
          <a:p>
            <a:r>
              <a:rPr lang="en-US" baseline="0" dirty="0" smtClean="0"/>
              <a:t>Each of the bits of </a:t>
            </a:r>
            <a:r>
              <a:rPr lang="en-US" baseline="0" dirty="0" err="1" smtClean="0"/>
              <a:t>maths</a:t>
            </a:r>
            <a:r>
              <a:rPr lang="en-US" baseline="0" dirty="0" smtClean="0"/>
              <a:t> here represents only the sum for working out the probability that this will happen at each generation.</a:t>
            </a:r>
          </a:p>
        </p:txBody>
      </p:sp>
      <p:sp>
        <p:nvSpPr>
          <p:cNvPr id="4" name="Slide Number Placeholder 3"/>
          <p:cNvSpPr>
            <a:spLocks noGrp="1"/>
          </p:cNvSpPr>
          <p:nvPr>
            <p:ph type="sldNum" sz="quarter" idx="10"/>
          </p:nvPr>
        </p:nvSpPr>
        <p:spPr/>
        <p:txBody>
          <a:bodyPr/>
          <a:lstStyle/>
          <a:p>
            <a:fld id="{CF3F9DC9-BC52-A744-BB9E-274798C92808}" type="slidenum">
              <a:rPr lang="en-US" smtClean="0"/>
              <a:t>52</a:t>
            </a:fld>
            <a:endParaRPr lang="en-US"/>
          </a:p>
        </p:txBody>
      </p:sp>
    </p:spTree>
    <p:extLst>
      <p:ext uri="{BB962C8B-B14F-4D97-AF65-F5344CB8AC3E}">
        <p14:creationId xmlns:p14="http://schemas.microsoft.com/office/powerpoint/2010/main" val="693634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The models we are developing are discrete models, that is to say they’re like clockwork mechanisms, everything happens in discrete steps of time. </a:t>
            </a:r>
          </a:p>
          <a:p>
            <a:endParaRPr lang="en-US" baseline="0" dirty="0" smtClean="0"/>
          </a:p>
          <a:p>
            <a:r>
              <a:rPr lang="en-US" baseline="0" dirty="0" smtClean="0"/>
              <a:t>We have some set of rules that we apply to the population of genomes at each </a:t>
            </a:r>
            <a:r>
              <a:rPr lang="en-US" baseline="0" dirty="0" err="1" smtClean="0"/>
              <a:t>timepoint</a:t>
            </a:r>
            <a:r>
              <a:rPr lang="en-US" baseline="0" dirty="0" smtClean="0"/>
              <a:t> t, this set of rules is called F(w)</a:t>
            </a:r>
          </a:p>
          <a:p>
            <a:endParaRPr lang="en-US" baseline="0" dirty="0" smtClean="0"/>
          </a:p>
          <a:p>
            <a:r>
              <a:rPr lang="en-US" baseline="0" dirty="0" smtClean="0"/>
              <a:t>So in our models the makeup of the population of genomes at the next time point is the set of rules applied to the makeup of the population in the previous step. This is how we represent this in </a:t>
            </a:r>
            <a:r>
              <a:rPr lang="en-US" baseline="0" dirty="0" err="1" smtClean="0"/>
              <a:t>maths</a:t>
            </a:r>
            <a:r>
              <a:rPr lang="en-US" baseline="0" dirty="0" smtClean="0"/>
              <a:t>, but in </a:t>
            </a:r>
            <a:r>
              <a:rPr lang="en-US" baseline="0" dirty="0" err="1" smtClean="0"/>
              <a:t>english</a:t>
            </a:r>
            <a:r>
              <a:rPr lang="en-US" baseline="0" dirty="0" smtClean="0"/>
              <a:t> its equivalent to saying: … …</a:t>
            </a:r>
          </a:p>
          <a:p>
            <a:endParaRPr lang="en-US" baseline="0" dirty="0" smtClean="0"/>
          </a:p>
          <a:p>
            <a:r>
              <a:rPr lang="en-US" baseline="0" dirty="0" smtClean="0"/>
              <a:t>With the implication that a starting population is chosen somehow.</a:t>
            </a:r>
          </a:p>
        </p:txBody>
      </p:sp>
      <p:sp>
        <p:nvSpPr>
          <p:cNvPr id="4" name="Slide Number Placeholder 3"/>
          <p:cNvSpPr>
            <a:spLocks noGrp="1"/>
          </p:cNvSpPr>
          <p:nvPr>
            <p:ph type="sldNum" sz="quarter" idx="10"/>
          </p:nvPr>
        </p:nvSpPr>
        <p:spPr/>
        <p:txBody>
          <a:bodyPr/>
          <a:lstStyle/>
          <a:p>
            <a:fld id="{CF3F9DC9-BC52-A744-BB9E-274798C92808}" type="slidenum">
              <a:rPr lang="en-US" smtClean="0"/>
              <a:t>53</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For each genome in the population we have to compute a value that tells us about that genome and how its interacting with the host. This we call W.  Before we start we decide on a set of rules for the effectors and R genes we’ve created, this we see in this matrix we call A. </a:t>
            </a:r>
          </a:p>
          <a:p>
            <a:endParaRPr lang="en-US" baseline="0" dirty="0" smtClean="0"/>
          </a:p>
          <a:p>
            <a:r>
              <a:rPr lang="en-US" baseline="0" dirty="0" smtClean="0"/>
              <a:t>In this example, we have effectors 1 to 3 and R genes a – </a:t>
            </a:r>
            <a:r>
              <a:rPr lang="en-US" baseline="0" dirty="0" err="1" smtClean="0"/>
              <a:t>i</a:t>
            </a:r>
            <a:r>
              <a:rPr lang="en-US" baseline="0" dirty="0" smtClean="0"/>
              <a:t>  and for each possible pair we can decide whether they can interact or not. </a:t>
            </a:r>
          </a:p>
          <a:p>
            <a:endParaRPr lang="en-US" baseline="0" dirty="0" smtClean="0"/>
          </a:p>
          <a:p>
            <a:r>
              <a:rPr lang="en-US" baseline="0" dirty="0" smtClean="0"/>
              <a:t>Then we do this bit of </a:t>
            </a:r>
            <a:r>
              <a:rPr lang="en-US" baseline="0" dirty="0" err="1" smtClean="0"/>
              <a:t>maths</a:t>
            </a:r>
            <a:r>
              <a:rPr lang="en-US" baseline="0" dirty="0" smtClean="0"/>
              <a:t>, which basically means that W is the added up values from the table A. So for Effector 1 and </a:t>
            </a:r>
            <a:r>
              <a:rPr lang="en-US" baseline="0" dirty="0" err="1" smtClean="0"/>
              <a:t>rgene</a:t>
            </a:r>
            <a:r>
              <a:rPr lang="en-US" baseline="0" dirty="0" smtClean="0"/>
              <a:t> a we get a score of 1, etc. so that the value for the interaction overall is 7 in this example.</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54</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Then we can use that and put it into our set of rules, F(W) to create a selective step</a:t>
            </a:r>
            <a:r>
              <a:rPr lang="en-US" baseline="0" smtClean="0"/>
              <a:t>, At </a:t>
            </a:r>
            <a:r>
              <a:rPr lang="en-US" baseline="0" dirty="0" smtClean="0"/>
              <a:t>the moment this is a generic function that isn’t yet precisely modeled but it will be a function that expresses the reproductive ability best, we’re testing out appropriate functions right now.  </a:t>
            </a:r>
          </a:p>
          <a:p>
            <a:endParaRPr lang="en-US" baseline="0" dirty="0" smtClean="0"/>
          </a:p>
          <a:p>
            <a:r>
              <a:rPr lang="en-US" baseline="0" dirty="0" smtClean="0"/>
              <a:t>So these three lines represent the class of model we’ve built and can go on to use and we can go on to answer lots of questions</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55</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We can easily apply this model to looking at things like the host jump scenario… what happens if we arbitrarily switch the host genome, in particular we’ll be looking at what happens to the lengths of the genomes. </a:t>
            </a:r>
          </a:p>
          <a:p>
            <a:endParaRPr lang="en-US" baseline="0" dirty="0" smtClean="0"/>
          </a:p>
          <a:p>
            <a:r>
              <a:rPr lang="en-US" baseline="0" dirty="0" smtClean="0"/>
              <a:t>But we will also look at the effect of R gene number on host evolution. What happens if you vary the number of R genes to a finely balanced system? How long before the resistance is lost? We can add in all sorts of complexity and different dimensions to our base model and we can start to get a handle on these thorny questions.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56</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57</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7</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8</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9</a:t>
            </a:fld>
            <a:endParaRPr lang="en-US"/>
          </a:p>
        </p:txBody>
      </p:sp>
    </p:spTree>
    <p:extLst>
      <p:ext uri="{BB962C8B-B14F-4D97-AF65-F5344CB8AC3E}">
        <p14:creationId xmlns:p14="http://schemas.microsoft.com/office/powerpoint/2010/main" val="178657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1424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6322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259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47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49378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2699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987343-3789-C346-A233-7A6FFD6A8422}" type="datetimeFigureOut">
              <a:rPr lang="en-US" smtClean="0"/>
              <a:t>07/05/2014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3215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987343-3789-C346-A233-7A6FFD6A8422}" type="datetimeFigureOut">
              <a:rPr lang="en-US" smtClean="0"/>
              <a:t>07/05/2014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445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343-3789-C346-A233-7A6FFD6A8422}" type="datetimeFigureOut">
              <a:rPr lang="en-US" smtClean="0"/>
              <a:t>07/05/2014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03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73256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814530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87343-3789-C346-A233-7A6FFD6A8422}" type="datetimeFigureOut">
              <a:rPr lang="en-US" smtClean="0"/>
              <a:t>07/05/2014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95DCC-42B2-1149-AB93-DE0A59017644}" type="slidenum">
              <a:rPr lang="en-US" smtClean="0"/>
              <a:t>‹#›</a:t>
            </a:fld>
            <a:endParaRPr lang="en-US"/>
          </a:p>
        </p:txBody>
      </p:sp>
    </p:spTree>
    <p:extLst>
      <p:ext uri="{BB962C8B-B14F-4D97-AF65-F5344CB8AC3E}">
        <p14:creationId xmlns:p14="http://schemas.microsoft.com/office/powerpoint/2010/main" val="34732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hyperlink" Target="http://www.fera.defra.gov.uk/" TargetMode="External"/><Relationship Id="rId8" Type="http://schemas.openxmlformats.org/officeDocument/2006/relationships/image" Target="../media/image69.gif"/><Relationship Id="rId9" Type="http://schemas.openxmlformats.org/officeDocument/2006/relationships/image" Target="../media/image70.png"/><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372239"/>
            <a:ext cx="9144000" cy="646331"/>
          </a:xfrm>
          <a:prstGeom prst="rect">
            <a:avLst/>
          </a:prstGeom>
          <a:noFill/>
        </p:spPr>
        <p:txBody>
          <a:bodyPr wrap="square" rtlCol="0">
            <a:spAutoFit/>
          </a:bodyPr>
          <a:lstStyle/>
          <a:p>
            <a:pPr algn="ctr"/>
            <a:r>
              <a:rPr lang="en-US" sz="3600" i="1" dirty="0" smtClean="0">
                <a:solidFill>
                  <a:srgbClr val="FFFFFF"/>
                </a:solidFill>
                <a:latin typeface="Helvetica"/>
                <a:cs typeface="Helvetica"/>
              </a:rPr>
              <a:t>Bioinformatics at TSL</a:t>
            </a:r>
            <a:endParaRPr lang="en-US" sz="3600" i="1" dirty="0" smtClean="0">
              <a:solidFill>
                <a:srgbClr val="FFFFFF"/>
              </a:solidFill>
              <a:latin typeface="Helvetica"/>
              <a:cs typeface="Helvetica"/>
            </a:endParaRPr>
          </a:p>
        </p:txBody>
      </p:sp>
      <p:pic>
        <p:nvPicPr>
          <p:cNvPr id="5" name="Picture 4" descr="971197_127429257461179_1635571407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1250"/>
            <a:ext cx="9132977" cy="5746750"/>
          </a:xfrm>
          <a:prstGeom prst="rect">
            <a:avLst/>
          </a:prstGeom>
        </p:spPr>
      </p:pic>
    </p:spTree>
    <p:extLst>
      <p:ext uri="{BB962C8B-B14F-4D97-AF65-F5344CB8AC3E}">
        <p14:creationId xmlns:p14="http://schemas.microsoft.com/office/powerpoint/2010/main" val="40063519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12" name="Oval 11"/>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Curved Connector 18"/>
          <p:cNvCxnSpPr>
            <a:stCxn id="12" idx="4"/>
            <a:endCxn id="10"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3" idx="2"/>
            <a:endCxn id="10"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0" idx="7"/>
            <a:endCxn id="16"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0" idx="6"/>
            <a:endCxn id="15"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0" idx="4"/>
            <a:endCxn id="17"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0" idx="3"/>
            <a:endCxn id="14"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7" name="TextBox 26"/>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28" name="TextBox 27"/>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29" name="TextBox 28"/>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0" name="TextBox 29"/>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1" name="TextBox 30"/>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2" name="TextBox 31"/>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3444438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743201"/>
            <a:ext cx="5435600" cy="1754327"/>
          </a:xfrm>
          <a:prstGeom prst="rect">
            <a:avLst/>
          </a:prstGeom>
          <a:noFill/>
        </p:spPr>
        <p:txBody>
          <a:bodyPr wrap="square" rtlCol="0">
            <a:spAutoFit/>
          </a:bodyPr>
          <a:lstStyle/>
          <a:p>
            <a:pPr algn="ctr"/>
            <a:r>
              <a:rPr lang="en-US" sz="5400" dirty="0" smtClean="0"/>
              <a:t>Open Ash</a:t>
            </a:r>
          </a:p>
          <a:p>
            <a:pPr algn="ctr"/>
            <a:r>
              <a:rPr lang="en-US" sz="5400" dirty="0" smtClean="0"/>
              <a:t>Dieback</a:t>
            </a:r>
            <a:endParaRPr lang="en-US" sz="5400" dirty="0"/>
          </a:p>
        </p:txBody>
      </p:sp>
    </p:spTree>
    <p:extLst>
      <p:ext uri="{BB962C8B-B14F-4D97-AF65-F5344CB8AC3E}">
        <p14:creationId xmlns:p14="http://schemas.microsoft.com/office/powerpoint/2010/main" val="23353134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2837910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2700874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8565725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1558820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179288" y="4357006"/>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33526556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0175876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281549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933250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6" name="Oval 5"/>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Curved Connector 13"/>
          <p:cNvCxnSpPr>
            <a:stCxn id="6" idx="4"/>
            <a:endCxn id="4"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2"/>
            <a:endCxn id="4"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4" idx="7"/>
            <a:endCxn id="10"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6"/>
            <a:endCxn id="9"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4" idx="4"/>
            <a:endCxn id="11"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4" idx="3"/>
            <a:endCxn id="8"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9" name="TextBox 28"/>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30" name="TextBox 29"/>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31" name="TextBox 30"/>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2" name="TextBox 31"/>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3" name="TextBox 32"/>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4" name="TextBox 33"/>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40863850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1340524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809273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31887091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7617750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2198428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1778199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488008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2215714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4120445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3035764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929468"/>
            <a:ext cx="5435600" cy="1200329"/>
          </a:xfrm>
          <a:prstGeom prst="rect">
            <a:avLst/>
          </a:prstGeom>
          <a:noFill/>
        </p:spPr>
        <p:txBody>
          <a:bodyPr wrap="square" rtlCol="0">
            <a:spAutoFit/>
          </a:bodyPr>
          <a:lstStyle/>
          <a:p>
            <a:pPr algn="ctr"/>
            <a:r>
              <a:rPr lang="en-US" sz="7200" dirty="0" smtClean="0"/>
              <a:t>Team</a:t>
            </a:r>
            <a:endParaRPr lang="en-US" sz="7200" dirty="0"/>
          </a:p>
        </p:txBody>
      </p:sp>
    </p:spTree>
    <p:extLst>
      <p:ext uri="{BB962C8B-B14F-4D97-AF65-F5344CB8AC3E}">
        <p14:creationId xmlns:p14="http://schemas.microsoft.com/office/powerpoint/2010/main" val="22754529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988734"/>
            <a:ext cx="5435600" cy="923330"/>
          </a:xfrm>
          <a:prstGeom prst="rect">
            <a:avLst/>
          </a:prstGeom>
          <a:noFill/>
        </p:spPr>
        <p:txBody>
          <a:bodyPr wrap="square" rtlCol="0">
            <a:spAutoFit/>
          </a:bodyPr>
          <a:lstStyle/>
          <a:p>
            <a:pPr algn="ctr"/>
            <a:r>
              <a:rPr lang="en-US" sz="5400" dirty="0" smtClean="0"/>
              <a:t>Open Science</a:t>
            </a:r>
          </a:p>
        </p:txBody>
      </p:sp>
    </p:spTree>
    <p:extLst>
      <p:ext uri="{BB962C8B-B14F-4D97-AF65-F5344CB8AC3E}">
        <p14:creationId xmlns:p14="http://schemas.microsoft.com/office/powerpoint/2010/main" val="2957023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8881747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34665308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28317227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0608446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059927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25633028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err="1" smtClean="0"/>
              <a:t>Fraxinus</a:t>
            </a:r>
            <a:endParaRPr lang="en-US" sz="5400" dirty="0" smtClean="0"/>
          </a:p>
        </p:txBody>
      </p:sp>
    </p:spTree>
    <p:extLst>
      <p:ext uri="{BB962C8B-B14F-4D97-AF65-F5344CB8AC3E}">
        <p14:creationId xmlns:p14="http://schemas.microsoft.com/office/powerpoint/2010/main" val="411569005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41405926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44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9" y="2"/>
            <a:ext cx="2597208" cy="3905166"/>
          </a:xfrm>
          <a:prstGeom prst="rect">
            <a:avLst/>
          </a:prstGeom>
        </p:spPr>
      </p:pic>
      <p:pic>
        <p:nvPicPr>
          <p:cNvPr id="5" name="Picture 4" descr="CNV0003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7" y="0"/>
            <a:ext cx="2638626" cy="3905167"/>
          </a:xfrm>
          <a:prstGeom prst="rect">
            <a:avLst/>
          </a:prstGeom>
        </p:spPr>
      </p:pic>
      <p:pic>
        <p:nvPicPr>
          <p:cNvPr id="6" name="Picture 5" descr="CNV0003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93" y="1"/>
            <a:ext cx="2638626" cy="3905166"/>
          </a:xfrm>
          <a:prstGeom prst="rect">
            <a:avLst/>
          </a:prstGeom>
        </p:spPr>
      </p:pic>
      <p:pic>
        <p:nvPicPr>
          <p:cNvPr id="7" name="Picture 6" descr="CNV00027.JPG"/>
          <p:cNvPicPr>
            <a:picLocks noChangeAspect="1"/>
          </p:cNvPicPr>
          <p:nvPr/>
        </p:nvPicPr>
        <p:blipFill rotWithShape="1">
          <a:blip r:embed="rId6">
            <a:extLst>
              <a:ext uri="{28A0092B-C50C-407E-A947-70E740481C1C}">
                <a14:useLocalDpi xmlns:a14="http://schemas.microsoft.com/office/drawing/2010/main" val="0"/>
              </a:ext>
            </a:extLst>
          </a:blip>
          <a:srcRect t="33086"/>
          <a:stretch/>
        </p:blipFill>
        <p:spPr>
          <a:xfrm>
            <a:off x="1422400" y="3905167"/>
            <a:ext cx="2977292" cy="2948474"/>
          </a:xfrm>
          <a:prstGeom prst="rect">
            <a:avLst/>
          </a:prstGeom>
        </p:spPr>
      </p:pic>
      <p:pic>
        <p:nvPicPr>
          <p:cNvPr id="8" name="Picture 7" descr="CNV00024.JPG"/>
          <p:cNvPicPr>
            <a:picLocks noChangeAspect="1"/>
          </p:cNvPicPr>
          <p:nvPr/>
        </p:nvPicPr>
        <p:blipFill rotWithShape="1">
          <a:blip r:embed="rId7">
            <a:extLst>
              <a:ext uri="{28A0092B-C50C-407E-A947-70E740481C1C}">
                <a14:useLocalDpi xmlns:a14="http://schemas.microsoft.com/office/drawing/2010/main" val="0"/>
              </a:ext>
            </a:extLst>
          </a:blip>
          <a:srcRect l="29955"/>
          <a:stretch/>
        </p:blipFill>
        <p:spPr>
          <a:xfrm rot="5400000">
            <a:off x="4513908" y="3957312"/>
            <a:ext cx="2948475" cy="2844188"/>
          </a:xfrm>
          <a:prstGeom prst="rect">
            <a:avLst/>
          </a:prstGeom>
        </p:spPr>
      </p:pic>
    </p:spTree>
    <p:extLst>
      <p:ext uri="{BB962C8B-B14F-4D97-AF65-F5344CB8AC3E}">
        <p14:creationId xmlns:p14="http://schemas.microsoft.com/office/powerpoint/2010/main" val="2169989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48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
        <p:nvSpPr>
          <p:cNvPr id="8" name="Rectangle 7"/>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0046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_TImelineofGamePageVisists-log10.pdf"/>
          <p:cNvPicPr>
            <a:picLocks noChangeAspect="1"/>
          </p:cNvPicPr>
          <p:nvPr/>
        </p:nvPicPr>
        <p:blipFill rotWithShape="1">
          <a:blip r:embed="rId3">
            <a:extLst>
              <a:ext uri="{28A0092B-C50C-407E-A947-70E740481C1C}">
                <a14:useLocalDpi xmlns:a14="http://schemas.microsoft.com/office/drawing/2010/main" val="0"/>
              </a:ext>
            </a:extLst>
          </a:blip>
          <a:srcRect l="6942" t="8677" r="3772" b="6188"/>
          <a:stretch/>
        </p:blipFill>
        <p:spPr>
          <a:xfrm>
            <a:off x="2360412" y="846667"/>
            <a:ext cx="5227260" cy="2492143"/>
          </a:xfrm>
          <a:prstGeom prst="rect">
            <a:avLst/>
          </a:prstGeom>
        </p:spPr>
      </p:pic>
      <p:pic>
        <p:nvPicPr>
          <p:cNvPr id="6" name="Picture 5" descr="04_AvgVistDuration.pdf"/>
          <p:cNvPicPr>
            <a:picLocks noChangeAspect="1"/>
          </p:cNvPicPr>
          <p:nvPr/>
        </p:nvPicPr>
        <p:blipFill rotWithShape="1">
          <a:blip r:embed="rId4">
            <a:extLst>
              <a:ext uri="{28A0092B-C50C-407E-A947-70E740481C1C}">
                <a14:useLocalDpi xmlns:a14="http://schemas.microsoft.com/office/drawing/2010/main" val="0"/>
              </a:ext>
            </a:extLst>
          </a:blip>
          <a:srcRect l="4934" t="10038" r="5474"/>
          <a:stretch/>
        </p:blipFill>
        <p:spPr>
          <a:xfrm>
            <a:off x="2295176" y="3474276"/>
            <a:ext cx="5227259" cy="2633449"/>
          </a:xfrm>
          <a:prstGeom prst="rect">
            <a:avLst/>
          </a:prstGeom>
        </p:spPr>
      </p:pic>
      <p:sp>
        <p:nvSpPr>
          <p:cNvPr id="8" name="TextBox 7"/>
          <p:cNvSpPr txBox="1"/>
          <p:nvPr/>
        </p:nvSpPr>
        <p:spPr>
          <a:xfrm>
            <a:off x="1707769" y="2472266"/>
            <a:ext cx="418654" cy="369332"/>
          </a:xfrm>
          <a:prstGeom prst="rect">
            <a:avLst/>
          </a:prstGeom>
          <a:noFill/>
        </p:spPr>
        <p:txBody>
          <a:bodyPr wrap="none" rtlCol="0">
            <a:spAutoFit/>
          </a:bodyPr>
          <a:lstStyle/>
          <a:p>
            <a:r>
              <a:rPr lang="en-US" dirty="0"/>
              <a:t>1</a:t>
            </a:r>
            <a:r>
              <a:rPr lang="en-US" dirty="0" smtClean="0"/>
              <a:t>0</a:t>
            </a:r>
            <a:endParaRPr lang="en-US" dirty="0"/>
          </a:p>
        </p:txBody>
      </p:sp>
      <p:sp>
        <p:nvSpPr>
          <p:cNvPr id="9" name="TextBox 8"/>
          <p:cNvSpPr txBox="1"/>
          <p:nvPr/>
        </p:nvSpPr>
        <p:spPr>
          <a:xfrm>
            <a:off x="1707769" y="1354667"/>
            <a:ext cx="1693333" cy="369332"/>
          </a:xfrm>
          <a:prstGeom prst="rect">
            <a:avLst/>
          </a:prstGeom>
          <a:noFill/>
        </p:spPr>
        <p:txBody>
          <a:bodyPr wrap="square" rtlCol="0">
            <a:spAutoFit/>
          </a:bodyPr>
          <a:lstStyle/>
          <a:p>
            <a:r>
              <a:rPr lang="en-US" dirty="0"/>
              <a:t>1</a:t>
            </a:r>
            <a:r>
              <a:rPr lang="en-US" dirty="0" smtClean="0"/>
              <a:t>000</a:t>
            </a:r>
            <a:endParaRPr lang="en-US" dirty="0"/>
          </a:p>
        </p:txBody>
      </p:sp>
      <p:sp>
        <p:nvSpPr>
          <p:cNvPr id="10" name="TextBox 9"/>
          <p:cNvSpPr txBox="1"/>
          <p:nvPr/>
        </p:nvSpPr>
        <p:spPr>
          <a:xfrm>
            <a:off x="3193295" y="5923059"/>
            <a:ext cx="950764" cy="369332"/>
          </a:xfrm>
          <a:prstGeom prst="rect">
            <a:avLst/>
          </a:prstGeom>
          <a:noFill/>
        </p:spPr>
        <p:txBody>
          <a:bodyPr wrap="none" rtlCol="0">
            <a:spAutoFit/>
          </a:bodyPr>
          <a:lstStyle/>
          <a:p>
            <a:r>
              <a:rPr lang="en-US" dirty="0" smtClean="0"/>
              <a:t>October</a:t>
            </a:r>
            <a:endParaRPr lang="en-US" dirty="0"/>
          </a:p>
        </p:txBody>
      </p:sp>
      <p:sp>
        <p:nvSpPr>
          <p:cNvPr id="11" name="TextBox 10"/>
          <p:cNvSpPr txBox="1"/>
          <p:nvPr/>
        </p:nvSpPr>
        <p:spPr>
          <a:xfrm>
            <a:off x="4974042" y="5923059"/>
            <a:ext cx="906919" cy="369332"/>
          </a:xfrm>
          <a:prstGeom prst="rect">
            <a:avLst/>
          </a:prstGeom>
          <a:noFill/>
        </p:spPr>
        <p:txBody>
          <a:bodyPr wrap="none" rtlCol="0">
            <a:spAutoFit/>
          </a:bodyPr>
          <a:lstStyle/>
          <a:p>
            <a:r>
              <a:rPr lang="en-US" dirty="0" smtClean="0"/>
              <a:t>January</a:t>
            </a:r>
            <a:endParaRPr lang="en-US" dirty="0"/>
          </a:p>
        </p:txBody>
      </p:sp>
      <p:sp>
        <p:nvSpPr>
          <p:cNvPr id="12" name="TextBox 11"/>
          <p:cNvSpPr txBox="1"/>
          <p:nvPr/>
        </p:nvSpPr>
        <p:spPr>
          <a:xfrm>
            <a:off x="6447242" y="5916250"/>
            <a:ext cx="625930" cy="369332"/>
          </a:xfrm>
          <a:prstGeom prst="rect">
            <a:avLst/>
          </a:prstGeom>
          <a:noFill/>
        </p:spPr>
        <p:txBody>
          <a:bodyPr wrap="none" rtlCol="0">
            <a:spAutoFit/>
          </a:bodyPr>
          <a:lstStyle/>
          <a:p>
            <a:r>
              <a:rPr lang="en-US" dirty="0" smtClean="0"/>
              <a:t>April</a:t>
            </a:r>
            <a:endParaRPr lang="en-US" dirty="0"/>
          </a:p>
        </p:txBody>
      </p:sp>
      <p:sp>
        <p:nvSpPr>
          <p:cNvPr id="13" name="TextBox 12"/>
          <p:cNvSpPr txBox="1"/>
          <p:nvPr/>
        </p:nvSpPr>
        <p:spPr>
          <a:xfrm>
            <a:off x="1860169" y="5133743"/>
            <a:ext cx="41865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1860169" y="460881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15" name="TextBox 14"/>
          <p:cNvSpPr txBox="1"/>
          <p:nvPr/>
        </p:nvSpPr>
        <p:spPr>
          <a:xfrm>
            <a:off x="1876522" y="4066943"/>
            <a:ext cx="418654" cy="369332"/>
          </a:xfrm>
          <a:prstGeom prst="rect">
            <a:avLst/>
          </a:prstGeom>
          <a:noFill/>
        </p:spPr>
        <p:txBody>
          <a:bodyPr wrap="none" rtlCol="0">
            <a:spAutoFit/>
          </a:bodyPr>
          <a:lstStyle/>
          <a:p>
            <a:r>
              <a:rPr lang="en-US" dirty="0"/>
              <a:t>3</a:t>
            </a:r>
            <a:r>
              <a:rPr lang="en-US" dirty="0" smtClean="0"/>
              <a:t>0</a:t>
            </a:r>
            <a:endParaRPr lang="en-US" dirty="0"/>
          </a:p>
        </p:txBody>
      </p:sp>
      <p:sp>
        <p:nvSpPr>
          <p:cNvPr id="16" name="TextBox 15"/>
          <p:cNvSpPr txBox="1"/>
          <p:nvPr/>
        </p:nvSpPr>
        <p:spPr>
          <a:xfrm>
            <a:off x="1898643" y="3598954"/>
            <a:ext cx="41865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0" y="4100293"/>
            <a:ext cx="1818527" cy="1200329"/>
          </a:xfrm>
          <a:prstGeom prst="rect">
            <a:avLst/>
          </a:prstGeom>
          <a:noFill/>
        </p:spPr>
        <p:txBody>
          <a:bodyPr wrap="none" rtlCol="0">
            <a:spAutoFit/>
          </a:bodyPr>
          <a:lstStyle/>
          <a:p>
            <a:pPr algn="ctr"/>
            <a:r>
              <a:rPr lang="en-US" dirty="0" err="1" smtClean="0"/>
              <a:t>Avg</a:t>
            </a:r>
            <a:r>
              <a:rPr lang="en-US" dirty="0" smtClean="0"/>
              <a:t> visit duration</a:t>
            </a:r>
          </a:p>
          <a:p>
            <a:pPr algn="ctr"/>
            <a:r>
              <a:rPr lang="en-US" dirty="0"/>
              <a:t>p</a:t>
            </a:r>
            <a:r>
              <a:rPr lang="en-US" dirty="0" smtClean="0"/>
              <a:t>er visit</a:t>
            </a:r>
          </a:p>
          <a:p>
            <a:pPr algn="ctr"/>
            <a:r>
              <a:rPr lang="en-US" dirty="0"/>
              <a:t>p</a:t>
            </a:r>
            <a:r>
              <a:rPr lang="en-US" dirty="0" smtClean="0"/>
              <a:t>er day </a:t>
            </a:r>
          </a:p>
          <a:p>
            <a:pPr algn="ctr"/>
            <a:r>
              <a:rPr lang="en-US" dirty="0" smtClean="0"/>
              <a:t>(minutes)</a:t>
            </a:r>
            <a:endParaRPr lang="en-US" dirty="0"/>
          </a:p>
        </p:txBody>
      </p:sp>
      <p:sp>
        <p:nvSpPr>
          <p:cNvPr id="18" name="TextBox 17"/>
          <p:cNvSpPr txBox="1"/>
          <p:nvPr/>
        </p:nvSpPr>
        <p:spPr>
          <a:xfrm>
            <a:off x="270995" y="1898471"/>
            <a:ext cx="1436774" cy="369332"/>
          </a:xfrm>
          <a:prstGeom prst="rect">
            <a:avLst/>
          </a:prstGeom>
          <a:noFill/>
        </p:spPr>
        <p:txBody>
          <a:bodyPr wrap="none" rtlCol="0">
            <a:spAutoFit/>
          </a:bodyPr>
          <a:lstStyle/>
          <a:p>
            <a:pPr algn="ctr"/>
            <a:r>
              <a:rPr lang="en-US" dirty="0" smtClean="0"/>
              <a:t>Visits per day</a:t>
            </a:r>
            <a:endParaRPr lang="en-US" dirty="0"/>
          </a:p>
        </p:txBody>
      </p:sp>
      <p:sp>
        <p:nvSpPr>
          <p:cNvPr id="19" name="Rectangle 18"/>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918565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Vists_DayofWeek.pdf"/>
          <p:cNvPicPr>
            <a:picLocks noChangeAspect="1"/>
          </p:cNvPicPr>
          <p:nvPr/>
        </p:nvPicPr>
        <p:blipFill rotWithShape="1">
          <a:blip r:embed="rId3">
            <a:extLst>
              <a:ext uri="{28A0092B-C50C-407E-A947-70E740481C1C}">
                <a14:useLocalDpi xmlns:a14="http://schemas.microsoft.com/office/drawing/2010/main" val="0"/>
              </a:ext>
            </a:extLst>
          </a:blip>
          <a:srcRect l="7258" t="8333" b="16667"/>
          <a:stretch/>
        </p:blipFill>
        <p:spPr>
          <a:xfrm>
            <a:off x="757348" y="1317596"/>
            <a:ext cx="3894665" cy="1981201"/>
          </a:xfrm>
          <a:prstGeom prst="rect">
            <a:avLst/>
          </a:prstGeom>
        </p:spPr>
      </p:pic>
      <p:pic>
        <p:nvPicPr>
          <p:cNvPr id="6" name="Picture 5" descr="09_Visits_HourofDay_UK.pdf"/>
          <p:cNvPicPr>
            <a:picLocks noChangeAspect="1"/>
          </p:cNvPicPr>
          <p:nvPr/>
        </p:nvPicPr>
        <p:blipFill rotWithShape="1">
          <a:blip r:embed="rId4">
            <a:extLst>
              <a:ext uri="{28A0092B-C50C-407E-A947-70E740481C1C}">
                <a14:useLocalDpi xmlns:a14="http://schemas.microsoft.com/office/drawing/2010/main" val="0"/>
              </a:ext>
            </a:extLst>
          </a:blip>
          <a:srcRect l="6349" t="9147" b="8536"/>
          <a:stretch/>
        </p:blipFill>
        <p:spPr>
          <a:xfrm>
            <a:off x="757348" y="4047065"/>
            <a:ext cx="3996264" cy="2285999"/>
          </a:xfrm>
          <a:prstGeom prst="rect">
            <a:avLst/>
          </a:prstGeom>
        </p:spPr>
      </p:pic>
      <p:sp>
        <p:nvSpPr>
          <p:cNvPr id="8" name="TextBox 7"/>
          <p:cNvSpPr txBox="1"/>
          <p:nvPr/>
        </p:nvSpPr>
        <p:spPr>
          <a:xfrm rot="16200000">
            <a:off x="-242286" y="2079598"/>
            <a:ext cx="1623536" cy="369332"/>
          </a:xfrm>
          <a:prstGeom prst="rect">
            <a:avLst/>
          </a:prstGeom>
          <a:noFill/>
        </p:spPr>
        <p:txBody>
          <a:bodyPr wrap="none" rtlCol="0">
            <a:spAutoFit/>
          </a:bodyPr>
          <a:lstStyle/>
          <a:p>
            <a:r>
              <a:rPr lang="en-US" dirty="0" smtClean="0"/>
              <a:t>Visit Frequency</a:t>
            </a:r>
            <a:endParaRPr lang="en-US" dirty="0"/>
          </a:p>
        </p:txBody>
      </p:sp>
      <p:sp>
        <p:nvSpPr>
          <p:cNvPr id="9" name="TextBox 8"/>
          <p:cNvSpPr txBox="1"/>
          <p:nvPr/>
        </p:nvSpPr>
        <p:spPr>
          <a:xfrm>
            <a:off x="1328791" y="3298797"/>
            <a:ext cx="625028" cy="369332"/>
          </a:xfrm>
          <a:prstGeom prst="rect">
            <a:avLst/>
          </a:prstGeom>
          <a:noFill/>
        </p:spPr>
        <p:txBody>
          <a:bodyPr wrap="none" rtlCol="0">
            <a:spAutoFit/>
          </a:bodyPr>
          <a:lstStyle/>
          <a:p>
            <a:r>
              <a:rPr lang="en-US" dirty="0" smtClean="0"/>
              <a:t>Mon</a:t>
            </a:r>
            <a:endParaRPr lang="en-US" dirty="0"/>
          </a:p>
        </p:txBody>
      </p:sp>
      <p:sp>
        <p:nvSpPr>
          <p:cNvPr id="10" name="TextBox 9"/>
          <p:cNvSpPr txBox="1"/>
          <p:nvPr/>
        </p:nvSpPr>
        <p:spPr>
          <a:xfrm>
            <a:off x="1952312" y="3298797"/>
            <a:ext cx="533281" cy="369332"/>
          </a:xfrm>
          <a:prstGeom prst="rect">
            <a:avLst/>
          </a:prstGeom>
          <a:noFill/>
        </p:spPr>
        <p:txBody>
          <a:bodyPr wrap="none" rtlCol="0">
            <a:spAutoFit/>
          </a:bodyPr>
          <a:lstStyle/>
          <a:p>
            <a:r>
              <a:rPr lang="en-US" dirty="0" smtClean="0"/>
              <a:t>Tue</a:t>
            </a:r>
            <a:endParaRPr lang="en-US" dirty="0"/>
          </a:p>
        </p:txBody>
      </p:sp>
      <p:sp>
        <p:nvSpPr>
          <p:cNvPr id="11" name="TextBox 10"/>
          <p:cNvSpPr txBox="1"/>
          <p:nvPr/>
        </p:nvSpPr>
        <p:spPr>
          <a:xfrm>
            <a:off x="2485593" y="3298797"/>
            <a:ext cx="626155" cy="369332"/>
          </a:xfrm>
          <a:prstGeom prst="rect">
            <a:avLst/>
          </a:prstGeom>
          <a:noFill/>
        </p:spPr>
        <p:txBody>
          <a:bodyPr wrap="none" rtlCol="0">
            <a:spAutoFit/>
          </a:bodyPr>
          <a:lstStyle/>
          <a:p>
            <a:r>
              <a:rPr lang="en-US" dirty="0" smtClean="0"/>
              <a:t>Wed</a:t>
            </a:r>
            <a:endParaRPr lang="en-US" dirty="0"/>
          </a:p>
        </p:txBody>
      </p:sp>
      <p:sp>
        <p:nvSpPr>
          <p:cNvPr id="12" name="TextBox 11"/>
          <p:cNvSpPr txBox="1"/>
          <p:nvPr/>
        </p:nvSpPr>
        <p:spPr>
          <a:xfrm>
            <a:off x="2993215" y="3298797"/>
            <a:ext cx="620683" cy="369332"/>
          </a:xfrm>
          <a:prstGeom prst="rect">
            <a:avLst/>
          </a:prstGeom>
          <a:noFill/>
        </p:spPr>
        <p:txBody>
          <a:bodyPr wrap="none" rtlCol="0">
            <a:spAutoFit/>
          </a:bodyPr>
          <a:lstStyle/>
          <a:p>
            <a:r>
              <a:rPr lang="en-US" dirty="0" err="1" smtClean="0"/>
              <a:t>Thur</a:t>
            </a:r>
            <a:endParaRPr lang="en-US" dirty="0"/>
          </a:p>
        </p:txBody>
      </p:sp>
      <p:sp>
        <p:nvSpPr>
          <p:cNvPr id="13" name="TextBox 12"/>
          <p:cNvSpPr txBox="1"/>
          <p:nvPr/>
        </p:nvSpPr>
        <p:spPr>
          <a:xfrm>
            <a:off x="3613898" y="3298797"/>
            <a:ext cx="424177" cy="369332"/>
          </a:xfrm>
          <a:prstGeom prst="rect">
            <a:avLst/>
          </a:prstGeom>
          <a:noFill/>
        </p:spPr>
        <p:txBody>
          <a:bodyPr wrap="none" rtlCol="0">
            <a:spAutoFit/>
          </a:bodyPr>
          <a:lstStyle/>
          <a:p>
            <a:r>
              <a:rPr lang="en-US" dirty="0" smtClean="0"/>
              <a:t>Fri</a:t>
            </a:r>
            <a:endParaRPr lang="en-US" dirty="0"/>
          </a:p>
        </p:txBody>
      </p:sp>
      <p:sp>
        <p:nvSpPr>
          <p:cNvPr id="14" name="TextBox 13"/>
          <p:cNvSpPr txBox="1"/>
          <p:nvPr/>
        </p:nvSpPr>
        <p:spPr>
          <a:xfrm>
            <a:off x="4036568" y="3298797"/>
            <a:ext cx="479618" cy="369332"/>
          </a:xfrm>
          <a:prstGeom prst="rect">
            <a:avLst/>
          </a:prstGeom>
          <a:noFill/>
        </p:spPr>
        <p:txBody>
          <a:bodyPr wrap="none" rtlCol="0">
            <a:spAutoFit/>
          </a:bodyPr>
          <a:lstStyle/>
          <a:p>
            <a:r>
              <a:rPr lang="en-US" dirty="0" smtClean="0"/>
              <a:t>Sat</a:t>
            </a:r>
            <a:endParaRPr lang="en-US" dirty="0"/>
          </a:p>
        </p:txBody>
      </p:sp>
      <p:sp>
        <p:nvSpPr>
          <p:cNvPr id="15" name="TextBox 14"/>
          <p:cNvSpPr txBox="1"/>
          <p:nvPr/>
        </p:nvSpPr>
        <p:spPr>
          <a:xfrm>
            <a:off x="757348" y="3298797"/>
            <a:ext cx="533281" cy="369332"/>
          </a:xfrm>
          <a:prstGeom prst="rect">
            <a:avLst/>
          </a:prstGeom>
          <a:noFill/>
        </p:spPr>
        <p:txBody>
          <a:bodyPr wrap="none" rtlCol="0">
            <a:spAutoFit/>
          </a:bodyPr>
          <a:lstStyle/>
          <a:p>
            <a:r>
              <a:rPr lang="en-US" dirty="0" smtClean="0"/>
              <a:t>Sun</a:t>
            </a:r>
            <a:endParaRPr lang="en-US" dirty="0"/>
          </a:p>
        </p:txBody>
      </p:sp>
      <p:sp>
        <p:nvSpPr>
          <p:cNvPr id="16" name="Rectangle 15"/>
          <p:cNvSpPr/>
          <p:nvPr/>
        </p:nvSpPr>
        <p:spPr>
          <a:xfrm>
            <a:off x="0" y="-25163"/>
            <a:ext cx="9144000" cy="11935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People play </a:t>
            </a:r>
            <a:r>
              <a:rPr lang="en-US" sz="3200" dirty="0" err="1" smtClean="0">
                <a:latin typeface="Helvetica"/>
                <a:cs typeface="Helvetica"/>
              </a:rPr>
              <a:t>Fraxinus</a:t>
            </a:r>
            <a:r>
              <a:rPr lang="en-US" sz="3200" dirty="0" smtClean="0">
                <a:latin typeface="Helvetica"/>
                <a:cs typeface="Helvetica"/>
              </a:rPr>
              <a:t> on Wednesday, at Teatime</a:t>
            </a:r>
          </a:p>
        </p:txBody>
      </p:sp>
      <p:sp>
        <p:nvSpPr>
          <p:cNvPr id="17" name="TextBox 16"/>
          <p:cNvSpPr txBox="1"/>
          <p:nvPr/>
        </p:nvSpPr>
        <p:spPr>
          <a:xfrm rot="16200000">
            <a:off x="-274552" y="4941331"/>
            <a:ext cx="1623536" cy="369332"/>
          </a:xfrm>
          <a:prstGeom prst="rect">
            <a:avLst/>
          </a:prstGeom>
          <a:noFill/>
        </p:spPr>
        <p:txBody>
          <a:bodyPr wrap="none" rtlCol="0">
            <a:spAutoFit/>
          </a:bodyPr>
          <a:lstStyle/>
          <a:p>
            <a:r>
              <a:rPr lang="en-US" dirty="0" smtClean="0"/>
              <a:t>Visit Frequency</a:t>
            </a:r>
            <a:endParaRPr lang="en-US" dirty="0"/>
          </a:p>
        </p:txBody>
      </p:sp>
      <p:sp>
        <p:nvSpPr>
          <p:cNvPr id="18" name="TextBox 17"/>
          <p:cNvSpPr txBox="1"/>
          <p:nvPr/>
        </p:nvSpPr>
        <p:spPr>
          <a:xfrm>
            <a:off x="493105" y="6333064"/>
            <a:ext cx="835686" cy="369332"/>
          </a:xfrm>
          <a:prstGeom prst="rect">
            <a:avLst/>
          </a:prstGeom>
          <a:noFill/>
        </p:spPr>
        <p:txBody>
          <a:bodyPr wrap="none" rtlCol="0">
            <a:spAutoFit/>
          </a:bodyPr>
          <a:lstStyle/>
          <a:p>
            <a:r>
              <a:rPr lang="en-US" dirty="0" smtClean="0"/>
              <a:t>00:00h</a:t>
            </a:r>
            <a:endParaRPr lang="en-US" dirty="0"/>
          </a:p>
        </p:txBody>
      </p:sp>
      <p:sp>
        <p:nvSpPr>
          <p:cNvPr id="19" name="TextBox 18"/>
          <p:cNvSpPr txBox="1"/>
          <p:nvPr/>
        </p:nvSpPr>
        <p:spPr>
          <a:xfrm>
            <a:off x="2157529" y="6333064"/>
            <a:ext cx="835686" cy="369332"/>
          </a:xfrm>
          <a:prstGeom prst="rect">
            <a:avLst/>
          </a:prstGeom>
          <a:noFill/>
        </p:spPr>
        <p:txBody>
          <a:bodyPr wrap="none" rtlCol="0">
            <a:spAutoFit/>
          </a:bodyPr>
          <a:lstStyle/>
          <a:p>
            <a:r>
              <a:rPr lang="en-US" dirty="0" smtClean="0"/>
              <a:t>12:00h</a:t>
            </a:r>
            <a:endParaRPr lang="en-US" dirty="0"/>
          </a:p>
        </p:txBody>
      </p:sp>
      <p:sp>
        <p:nvSpPr>
          <p:cNvPr id="20" name="TextBox 19"/>
          <p:cNvSpPr txBox="1"/>
          <p:nvPr/>
        </p:nvSpPr>
        <p:spPr>
          <a:xfrm>
            <a:off x="4178715" y="6333064"/>
            <a:ext cx="835686" cy="369332"/>
          </a:xfrm>
          <a:prstGeom prst="rect">
            <a:avLst/>
          </a:prstGeom>
          <a:noFill/>
        </p:spPr>
        <p:txBody>
          <a:bodyPr wrap="none" rtlCol="0">
            <a:spAutoFit/>
          </a:bodyPr>
          <a:lstStyle/>
          <a:p>
            <a:r>
              <a:rPr lang="en-US" dirty="0" smtClean="0"/>
              <a:t>23:00h</a:t>
            </a:r>
            <a:endParaRPr lang="en-US" dirty="0"/>
          </a:p>
        </p:txBody>
      </p:sp>
    </p:spTree>
    <p:extLst>
      <p:ext uri="{BB962C8B-B14F-4D97-AF65-F5344CB8AC3E}">
        <p14:creationId xmlns:p14="http://schemas.microsoft.com/office/powerpoint/2010/main" val="4649890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VistorType_Timeline.pdf"/>
          <p:cNvPicPr>
            <a:picLocks noChangeAspect="1"/>
          </p:cNvPicPr>
          <p:nvPr/>
        </p:nvPicPr>
        <p:blipFill rotWithShape="1">
          <a:blip r:embed="rId3">
            <a:extLst>
              <a:ext uri="{28A0092B-C50C-407E-A947-70E740481C1C}">
                <a14:useLocalDpi xmlns:a14="http://schemas.microsoft.com/office/drawing/2010/main" val="0"/>
              </a:ext>
            </a:extLst>
          </a:blip>
          <a:srcRect l="10795" t="6383" r="22802" b="4401"/>
          <a:stretch/>
        </p:blipFill>
        <p:spPr>
          <a:xfrm>
            <a:off x="220132" y="2388687"/>
            <a:ext cx="5325125" cy="2978387"/>
          </a:xfrm>
          <a:prstGeom prst="rect">
            <a:avLst/>
          </a:prstGeom>
        </p:spPr>
      </p:pic>
      <p:sp>
        <p:nvSpPr>
          <p:cNvPr id="7" name="Rectangle 6"/>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8" name="Picture 7" descr="06_VisitDuration_VisitorType.pdf"/>
          <p:cNvPicPr>
            <a:picLocks noChangeAspect="1"/>
          </p:cNvPicPr>
          <p:nvPr/>
        </p:nvPicPr>
        <p:blipFill rotWithShape="1">
          <a:blip r:embed="rId4">
            <a:extLst>
              <a:ext uri="{28A0092B-C50C-407E-A947-70E740481C1C}">
                <a14:useLocalDpi xmlns:a14="http://schemas.microsoft.com/office/drawing/2010/main" val="0"/>
              </a:ext>
            </a:extLst>
          </a:blip>
          <a:srcRect l="9512" t="9933" b="5284"/>
          <a:stretch/>
        </p:blipFill>
        <p:spPr>
          <a:xfrm>
            <a:off x="6299200" y="2388687"/>
            <a:ext cx="2692400" cy="3531721"/>
          </a:xfrm>
          <a:prstGeom prst="rect">
            <a:avLst/>
          </a:prstGeom>
        </p:spPr>
      </p:pic>
      <p:sp>
        <p:nvSpPr>
          <p:cNvPr id="9" name="TextBox 8"/>
          <p:cNvSpPr txBox="1"/>
          <p:nvPr/>
        </p:nvSpPr>
        <p:spPr>
          <a:xfrm>
            <a:off x="890965" y="5329342"/>
            <a:ext cx="950764" cy="369332"/>
          </a:xfrm>
          <a:prstGeom prst="rect">
            <a:avLst/>
          </a:prstGeom>
          <a:noFill/>
        </p:spPr>
        <p:txBody>
          <a:bodyPr wrap="none" rtlCol="0">
            <a:spAutoFit/>
          </a:bodyPr>
          <a:lstStyle/>
          <a:p>
            <a:r>
              <a:rPr lang="en-US" dirty="0" smtClean="0"/>
              <a:t>October</a:t>
            </a:r>
            <a:endParaRPr lang="en-US" dirty="0"/>
          </a:p>
        </p:txBody>
      </p:sp>
      <p:sp>
        <p:nvSpPr>
          <p:cNvPr id="10" name="TextBox 9"/>
          <p:cNvSpPr txBox="1"/>
          <p:nvPr/>
        </p:nvSpPr>
        <p:spPr>
          <a:xfrm>
            <a:off x="2756378" y="5329342"/>
            <a:ext cx="906919" cy="369332"/>
          </a:xfrm>
          <a:prstGeom prst="rect">
            <a:avLst/>
          </a:prstGeom>
          <a:noFill/>
        </p:spPr>
        <p:txBody>
          <a:bodyPr wrap="none" rtlCol="0">
            <a:spAutoFit/>
          </a:bodyPr>
          <a:lstStyle/>
          <a:p>
            <a:r>
              <a:rPr lang="en-US" dirty="0" smtClean="0"/>
              <a:t>January</a:t>
            </a:r>
            <a:endParaRPr lang="en-US" dirty="0"/>
          </a:p>
        </p:txBody>
      </p:sp>
      <p:sp>
        <p:nvSpPr>
          <p:cNvPr id="11" name="TextBox 10"/>
          <p:cNvSpPr txBox="1"/>
          <p:nvPr/>
        </p:nvSpPr>
        <p:spPr>
          <a:xfrm>
            <a:off x="4661077" y="5329342"/>
            <a:ext cx="625930" cy="369332"/>
          </a:xfrm>
          <a:prstGeom prst="rect">
            <a:avLst/>
          </a:prstGeom>
          <a:noFill/>
        </p:spPr>
        <p:txBody>
          <a:bodyPr wrap="none" rtlCol="0">
            <a:spAutoFit/>
          </a:bodyPr>
          <a:lstStyle/>
          <a:p>
            <a:r>
              <a:rPr lang="en-US" dirty="0" smtClean="0"/>
              <a:t>April</a:t>
            </a:r>
            <a:endParaRPr lang="en-US" dirty="0"/>
          </a:p>
        </p:txBody>
      </p:sp>
      <p:sp>
        <p:nvSpPr>
          <p:cNvPr id="12" name="TextBox 11"/>
          <p:cNvSpPr txBox="1"/>
          <p:nvPr/>
        </p:nvSpPr>
        <p:spPr>
          <a:xfrm rot="16200000">
            <a:off x="-186268" y="3759201"/>
            <a:ext cx="652755" cy="369332"/>
          </a:xfrm>
          <a:prstGeom prst="rect">
            <a:avLst/>
          </a:prstGeom>
          <a:noFill/>
        </p:spPr>
        <p:txBody>
          <a:bodyPr wrap="none" rtlCol="0">
            <a:spAutoFit/>
          </a:bodyPr>
          <a:lstStyle/>
          <a:p>
            <a:r>
              <a:rPr lang="en-US" dirty="0" smtClean="0"/>
              <a:t>visits</a:t>
            </a:r>
            <a:endParaRPr lang="en-US" dirty="0"/>
          </a:p>
        </p:txBody>
      </p:sp>
      <p:sp>
        <p:nvSpPr>
          <p:cNvPr id="13" name="TextBox 12"/>
          <p:cNvSpPr txBox="1"/>
          <p:nvPr/>
        </p:nvSpPr>
        <p:spPr>
          <a:xfrm>
            <a:off x="3072991" y="4781882"/>
            <a:ext cx="2472266" cy="369332"/>
          </a:xfrm>
          <a:prstGeom prst="rect">
            <a:avLst/>
          </a:prstGeom>
          <a:noFill/>
        </p:spPr>
        <p:txBody>
          <a:bodyPr wrap="square" rtlCol="0">
            <a:spAutoFit/>
          </a:bodyPr>
          <a:lstStyle/>
          <a:p>
            <a:r>
              <a:rPr lang="en-US" dirty="0" smtClean="0"/>
              <a:t>returning players</a:t>
            </a:r>
            <a:endParaRPr lang="en-US" dirty="0"/>
          </a:p>
        </p:txBody>
      </p:sp>
      <p:sp>
        <p:nvSpPr>
          <p:cNvPr id="14" name="TextBox 13"/>
          <p:cNvSpPr txBox="1"/>
          <p:nvPr/>
        </p:nvSpPr>
        <p:spPr>
          <a:xfrm>
            <a:off x="3072991" y="3432823"/>
            <a:ext cx="2472266" cy="369332"/>
          </a:xfrm>
          <a:prstGeom prst="rect">
            <a:avLst/>
          </a:prstGeom>
          <a:noFill/>
        </p:spPr>
        <p:txBody>
          <a:bodyPr wrap="square" rtlCol="0">
            <a:spAutoFit/>
          </a:bodyPr>
          <a:lstStyle/>
          <a:p>
            <a:r>
              <a:rPr lang="en-US" dirty="0"/>
              <a:t>n</a:t>
            </a:r>
            <a:r>
              <a:rPr lang="en-US" dirty="0" smtClean="0"/>
              <a:t>ew players</a:t>
            </a:r>
            <a:endParaRPr lang="en-US" dirty="0"/>
          </a:p>
        </p:txBody>
      </p:sp>
      <p:sp>
        <p:nvSpPr>
          <p:cNvPr id="15" name="TextBox 14"/>
          <p:cNvSpPr txBox="1"/>
          <p:nvPr/>
        </p:nvSpPr>
        <p:spPr>
          <a:xfrm>
            <a:off x="6519334" y="5931097"/>
            <a:ext cx="1016000" cy="646331"/>
          </a:xfrm>
          <a:prstGeom prst="rect">
            <a:avLst/>
          </a:prstGeom>
          <a:noFill/>
        </p:spPr>
        <p:txBody>
          <a:bodyPr wrap="square" rtlCol="0">
            <a:spAutoFit/>
          </a:bodyPr>
          <a:lstStyle/>
          <a:p>
            <a:r>
              <a:rPr lang="en-US" dirty="0"/>
              <a:t>n</a:t>
            </a:r>
            <a:r>
              <a:rPr lang="en-US" dirty="0" smtClean="0"/>
              <a:t>ew</a:t>
            </a:r>
          </a:p>
          <a:p>
            <a:r>
              <a:rPr lang="en-US" dirty="0" smtClean="0"/>
              <a:t>players</a:t>
            </a:r>
            <a:endParaRPr lang="en-US" dirty="0"/>
          </a:p>
        </p:txBody>
      </p:sp>
      <p:sp>
        <p:nvSpPr>
          <p:cNvPr id="17" name="TextBox 16"/>
          <p:cNvSpPr txBox="1"/>
          <p:nvPr/>
        </p:nvSpPr>
        <p:spPr>
          <a:xfrm>
            <a:off x="7653867" y="5934578"/>
            <a:ext cx="1083733" cy="646331"/>
          </a:xfrm>
          <a:prstGeom prst="rect">
            <a:avLst/>
          </a:prstGeom>
          <a:noFill/>
        </p:spPr>
        <p:txBody>
          <a:bodyPr wrap="square" rtlCol="0">
            <a:spAutoFit/>
          </a:bodyPr>
          <a:lstStyle/>
          <a:p>
            <a:r>
              <a:rPr lang="en-US" dirty="0" smtClean="0"/>
              <a:t>returning </a:t>
            </a:r>
          </a:p>
          <a:p>
            <a:r>
              <a:rPr lang="en-US" dirty="0" smtClean="0"/>
              <a:t>players</a:t>
            </a:r>
            <a:endParaRPr lang="en-US" dirty="0"/>
          </a:p>
        </p:txBody>
      </p:sp>
      <p:sp>
        <p:nvSpPr>
          <p:cNvPr id="18" name="TextBox 17"/>
          <p:cNvSpPr txBox="1"/>
          <p:nvPr/>
        </p:nvSpPr>
        <p:spPr>
          <a:xfrm>
            <a:off x="5914144" y="3063491"/>
            <a:ext cx="418654" cy="369332"/>
          </a:xfrm>
          <a:prstGeom prst="rect">
            <a:avLst/>
          </a:prstGeom>
          <a:noFill/>
        </p:spPr>
        <p:txBody>
          <a:bodyPr wrap="none" rtlCol="0">
            <a:spAutoFit/>
          </a:bodyPr>
          <a:lstStyle/>
          <a:p>
            <a:r>
              <a:rPr lang="en-US" dirty="0" smtClean="0"/>
              <a:t>40</a:t>
            </a:r>
            <a:endParaRPr lang="en-US" dirty="0"/>
          </a:p>
        </p:txBody>
      </p:sp>
      <p:sp>
        <p:nvSpPr>
          <p:cNvPr id="19" name="TextBox 18"/>
          <p:cNvSpPr txBox="1"/>
          <p:nvPr/>
        </p:nvSpPr>
        <p:spPr>
          <a:xfrm>
            <a:off x="5914413" y="430390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20" name="TextBox 19"/>
          <p:cNvSpPr txBox="1"/>
          <p:nvPr/>
        </p:nvSpPr>
        <p:spPr>
          <a:xfrm>
            <a:off x="1003334" y="2015067"/>
            <a:ext cx="3506088" cy="369332"/>
          </a:xfrm>
          <a:prstGeom prst="rect">
            <a:avLst/>
          </a:prstGeom>
          <a:noFill/>
        </p:spPr>
        <p:txBody>
          <a:bodyPr wrap="none" rtlCol="0">
            <a:spAutoFit/>
          </a:bodyPr>
          <a:lstStyle/>
          <a:p>
            <a:r>
              <a:rPr lang="en-US" dirty="0" smtClean="0"/>
              <a:t>Number of visits by player category</a:t>
            </a:r>
            <a:endParaRPr lang="en-US" dirty="0"/>
          </a:p>
        </p:txBody>
      </p:sp>
      <p:sp>
        <p:nvSpPr>
          <p:cNvPr id="21" name="TextBox 20"/>
          <p:cNvSpPr txBox="1"/>
          <p:nvPr/>
        </p:nvSpPr>
        <p:spPr>
          <a:xfrm>
            <a:off x="6680627" y="1779425"/>
            <a:ext cx="2056973" cy="646331"/>
          </a:xfrm>
          <a:prstGeom prst="rect">
            <a:avLst/>
          </a:prstGeom>
          <a:noFill/>
        </p:spPr>
        <p:txBody>
          <a:bodyPr wrap="none" rtlCol="0">
            <a:spAutoFit/>
          </a:bodyPr>
          <a:lstStyle/>
          <a:p>
            <a:r>
              <a:rPr lang="en-US" dirty="0" smtClean="0"/>
              <a:t>Duration of visits by</a:t>
            </a:r>
          </a:p>
          <a:p>
            <a:r>
              <a:rPr lang="en-US" dirty="0" smtClean="0"/>
              <a:t> player category</a:t>
            </a:r>
            <a:endParaRPr lang="en-US" dirty="0"/>
          </a:p>
        </p:txBody>
      </p:sp>
      <p:sp>
        <p:nvSpPr>
          <p:cNvPr id="22" name="TextBox 21"/>
          <p:cNvSpPr txBox="1"/>
          <p:nvPr/>
        </p:nvSpPr>
        <p:spPr>
          <a:xfrm rot="16200000">
            <a:off x="5782013" y="3749620"/>
            <a:ext cx="633594" cy="369332"/>
          </a:xfrm>
          <a:prstGeom prst="rect">
            <a:avLst/>
          </a:prstGeom>
          <a:noFill/>
        </p:spPr>
        <p:txBody>
          <a:bodyPr wrap="none" rtlCol="0">
            <a:spAutoFit/>
          </a:bodyPr>
          <a:lstStyle/>
          <a:p>
            <a:r>
              <a:rPr lang="en-US" dirty="0" err="1" smtClean="0"/>
              <a:t>mins</a:t>
            </a:r>
            <a:endParaRPr lang="en-US" dirty="0"/>
          </a:p>
        </p:txBody>
      </p:sp>
    </p:spTree>
    <p:extLst>
      <p:ext uri="{BB962C8B-B14F-4D97-AF65-F5344CB8AC3E}">
        <p14:creationId xmlns:p14="http://schemas.microsoft.com/office/powerpoint/2010/main" val="20042673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5" name="Picture 4" descr="timeline_player_1000_andmore_visists.pdf"/>
          <p:cNvPicPr>
            <a:picLocks noChangeAspect="1"/>
          </p:cNvPicPr>
          <p:nvPr/>
        </p:nvPicPr>
        <p:blipFill rotWithShape="1">
          <a:blip r:embed="rId3">
            <a:extLst>
              <a:ext uri="{28A0092B-C50C-407E-A947-70E740481C1C}">
                <a14:useLocalDpi xmlns:a14="http://schemas.microsoft.com/office/drawing/2010/main" val="0"/>
              </a:ext>
            </a:extLst>
          </a:blip>
          <a:srcRect l="4449" b="6370"/>
          <a:stretch/>
        </p:blipFill>
        <p:spPr>
          <a:xfrm>
            <a:off x="406866" y="1405467"/>
            <a:ext cx="8737134" cy="4960392"/>
          </a:xfrm>
          <a:prstGeom prst="rect">
            <a:avLst/>
          </a:prstGeom>
        </p:spPr>
      </p:pic>
      <p:sp>
        <p:nvSpPr>
          <p:cNvPr id="6" name="TextBox 5"/>
          <p:cNvSpPr txBox="1"/>
          <p:nvPr/>
        </p:nvSpPr>
        <p:spPr>
          <a:xfrm rot="16200000">
            <a:off x="-780300" y="3273165"/>
            <a:ext cx="2004999" cy="369333"/>
          </a:xfrm>
          <a:prstGeom prst="rect">
            <a:avLst/>
          </a:prstGeom>
          <a:noFill/>
        </p:spPr>
        <p:txBody>
          <a:bodyPr wrap="square" rtlCol="0">
            <a:spAutoFit/>
          </a:bodyPr>
          <a:lstStyle/>
          <a:p>
            <a:r>
              <a:rPr lang="en-US" dirty="0" smtClean="0"/>
              <a:t>Player Number</a:t>
            </a:r>
            <a:endParaRPr lang="en-US" dirty="0"/>
          </a:p>
        </p:txBody>
      </p:sp>
      <p:sp>
        <p:nvSpPr>
          <p:cNvPr id="7" name="TextBox 6"/>
          <p:cNvSpPr txBox="1"/>
          <p:nvPr/>
        </p:nvSpPr>
        <p:spPr>
          <a:xfrm>
            <a:off x="1805614" y="6365859"/>
            <a:ext cx="950764" cy="369332"/>
          </a:xfrm>
          <a:prstGeom prst="rect">
            <a:avLst/>
          </a:prstGeom>
          <a:noFill/>
        </p:spPr>
        <p:txBody>
          <a:bodyPr wrap="none" rtlCol="0">
            <a:spAutoFit/>
          </a:bodyPr>
          <a:lstStyle/>
          <a:p>
            <a:r>
              <a:rPr lang="en-US" dirty="0" smtClean="0"/>
              <a:t>October</a:t>
            </a:r>
            <a:endParaRPr lang="en-US" dirty="0"/>
          </a:p>
        </p:txBody>
      </p:sp>
      <p:sp>
        <p:nvSpPr>
          <p:cNvPr id="8" name="TextBox 7"/>
          <p:cNvSpPr txBox="1"/>
          <p:nvPr/>
        </p:nvSpPr>
        <p:spPr>
          <a:xfrm>
            <a:off x="4442480" y="6365859"/>
            <a:ext cx="906919" cy="369332"/>
          </a:xfrm>
          <a:prstGeom prst="rect">
            <a:avLst/>
          </a:prstGeom>
          <a:noFill/>
        </p:spPr>
        <p:txBody>
          <a:bodyPr wrap="none" rtlCol="0">
            <a:spAutoFit/>
          </a:bodyPr>
          <a:lstStyle/>
          <a:p>
            <a:r>
              <a:rPr lang="en-US" dirty="0" smtClean="0"/>
              <a:t>January</a:t>
            </a:r>
            <a:endParaRPr lang="en-US" dirty="0"/>
          </a:p>
        </p:txBody>
      </p:sp>
      <p:sp>
        <p:nvSpPr>
          <p:cNvPr id="9" name="TextBox 8"/>
          <p:cNvSpPr txBox="1"/>
          <p:nvPr/>
        </p:nvSpPr>
        <p:spPr>
          <a:xfrm>
            <a:off x="7218259" y="6365859"/>
            <a:ext cx="625930" cy="369332"/>
          </a:xfrm>
          <a:prstGeom prst="rect">
            <a:avLst/>
          </a:prstGeom>
          <a:noFill/>
        </p:spPr>
        <p:txBody>
          <a:bodyPr wrap="none" rtlCol="0">
            <a:spAutoFit/>
          </a:bodyPr>
          <a:lstStyle/>
          <a:p>
            <a:r>
              <a:rPr lang="en-US" dirty="0" smtClean="0"/>
              <a:t>April</a:t>
            </a:r>
            <a:endParaRPr lang="en-US" dirty="0"/>
          </a:p>
        </p:txBody>
      </p:sp>
    </p:spTree>
    <p:extLst>
      <p:ext uri="{BB962C8B-B14F-4D97-AF65-F5344CB8AC3E}">
        <p14:creationId xmlns:p14="http://schemas.microsoft.com/office/powerpoint/2010/main" val="31339608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endParaRPr lang="en-US" sz="3200" dirty="0" smtClean="0">
              <a:latin typeface="Helvetica"/>
              <a:cs typeface="Helvetica"/>
            </a:endParaRP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103540028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62301645"/>
              </p:ext>
            </p:extLst>
          </p:nvPr>
        </p:nvGraphicFramePr>
        <p:xfrm>
          <a:off x="847614" y="1693334"/>
          <a:ext cx="7297319" cy="3789395"/>
        </p:xfrm>
        <a:graphic>
          <a:graphicData uri="http://schemas.openxmlformats.org/drawingml/2006/table">
            <a:tbl>
              <a:tblPr firstRow="1" bandRow="1">
                <a:tableStyleId>{5C22544A-7EE6-4342-B048-85BDC9FD1C3A}</a:tableStyleId>
              </a:tblPr>
              <a:tblGrid>
                <a:gridCol w="3166559"/>
                <a:gridCol w="1376920"/>
                <a:gridCol w="1376920"/>
                <a:gridCol w="1376920"/>
              </a:tblGrid>
              <a:tr h="1129933">
                <a:tc>
                  <a:txBody>
                    <a:bodyPr/>
                    <a:lstStyle/>
                    <a:p>
                      <a:pPr algn="l"/>
                      <a:endParaRPr lang="en-US" sz="2200" dirty="0"/>
                    </a:p>
                  </a:txBody>
                  <a:tcPr marL="137160" marR="137160" marT="137160" marB="137160" anchor="ctr"/>
                </a:tc>
                <a:tc>
                  <a:txBody>
                    <a:bodyPr/>
                    <a:lstStyle/>
                    <a:p>
                      <a:pPr algn="l"/>
                      <a:r>
                        <a:rPr lang="en-US" sz="2200" dirty="0" smtClean="0"/>
                        <a:t>SNP</a:t>
                      </a:r>
                      <a:endParaRPr lang="en-US" sz="2200" dirty="0"/>
                    </a:p>
                  </a:txBody>
                  <a:tcPr marL="137160" marR="137160" marT="137160" marB="137160" anchor="ctr"/>
                </a:tc>
                <a:tc>
                  <a:txBody>
                    <a:bodyPr/>
                    <a:lstStyle/>
                    <a:p>
                      <a:pPr algn="l"/>
                      <a:r>
                        <a:rPr lang="en-US" sz="2200" dirty="0" smtClean="0"/>
                        <a:t>INDEL</a:t>
                      </a:r>
                      <a:endParaRPr lang="en-US" sz="2200" dirty="0"/>
                    </a:p>
                  </a:txBody>
                  <a:tcPr marL="137160" marR="137160" marT="137160" marB="137160" anchor="ctr"/>
                </a:tc>
                <a:tc>
                  <a:txBody>
                    <a:bodyPr/>
                    <a:lstStyle/>
                    <a:p>
                      <a:pPr algn="l"/>
                      <a:r>
                        <a:rPr lang="en-US" sz="2200" dirty="0" smtClean="0"/>
                        <a:t>Total</a:t>
                      </a:r>
                      <a:endParaRPr lang="en-US" sz="2200" dirty="0"/>
                    </a:p>
                  </a:txBody>
                  <a:tcPr marL="137160" marR="137160" marT="137160" marB="137160" anchor="ctr"/>
                </a:tc>
              </a:tr>
              <a:tr h="985804">
                <a:tc>
                  <a:txBody>
                    <a:bodyPr/>
                    <a:lstStyle/>
                    <a:p>
                      <a:pPr algn="l"/>
                      <a:r>
                        <a:rPr lang="en-US" sz="2200" dirty="0" smtClean="0"/>
                        <a:t>Present in first</a:t>
                      </a:r>
                      <a:r>
                        <a:rPr lang="en-US" sz="2200" baseline="0" dirty="0" smtClean="0"/>
                        <a:t> data set</a:t>
                      </a:r>
                      <a:endParaRPr lang="en-US" sz="2200" dirty="0"/>
                    </a:p>
                  </a:txBody>
                  <a:tcPr marL="137160" marR="137160" marT="137160" marB="137160" anchor="ctr"/>
                </a:tc>
                <a:tc>
                  <a:txBody>
                    <a:bodyPr/>
                    <a:lstStyle/>
                    <a:p>
                      <a:pPr algn="l"/>
                      <a:r>
                        <a:rPr lang="en-US" sz="2200" dirty="0" smtClean="0"/>
                        <a:t>1002</a:t>
                      </a:r>
                      <a:endParaRPr lang="en-US" sz="2200" dirty="0"/>
                    </a:p>
                  </a:txBody>
                  <a:tcPr marL="137160" marR="137160" marT="137160" marB="137160" anchor="ctr"/>
                </a:tc>
                <a:tc>
                  <a:txBody>
                    <a:bodyPr/>
                    <a:lstStyle/>
                    <a:p>
                      <a:pPr algn="l"/>
                      <a:r>
                        <a:rPr lang="en-US" sz="2200" dirty="0" smtClean="0"/>
                        <a:t>160</a:t>
                      </a:r>
                      <a:endParaRPr lang="en-US" sz="2200" dirty="0"/>
                    </a:p>
                  </a:txBody>
                  <a:tcPr marL="137160" marR="137160" marT="137160" marB="137160" anchor="ctr"/>
                </a:tc>
                <a:tc>
                  <a:txBody>
                    <a:bodyPr/>
                    <a:lstStyle/>
                    <a:p>
                      <a:pPr algn="l"/>
                      <a:r>
                        <a:rPr lang="en-US" sz="2200" dirty="0" smtClean="0"/>
                        <a:t>1162</a:t>
                      </a:r>
                      <a:endParaRPr lang="en-US" sz="2200" dirty="0"/>
                    </a:p>
                  </a:txBody>
                  <a:tcPr marL="137160" marR="137160" marT="137160" marB="137160" anchor="ctr"/>
                </a:tc>
              </a:tr>
              <a:tr h="1673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u="none" strike="noStrike" dirty="0" smtClean="0">
                          <a:effectLst/>
                        </a:rPr>
                        <a:t>Reads</a:t>
                      </a:r>
                      <a:r>
                        <a:rPr lang="en-US" sz="2200" u="none" strike="noStrike" baseline="0" dirty="0" smtClean="0">
                          <a:effectLst/>
                        </a:rPr>
                        <a:t> with better than</a:t>
                      </a:r>
                      <a:r>
                        <a:rPr lang="en-US" sz="2200" u="none" strike="noStrike" dirty="0" smtClean="0">
                          <a:effectLst/>
                        </a:rPr>
                        <a:t> 1</a:t>
                      </a:r>
                      <a:r>
                        <a:rPr lang="en-US" sz="2200" u="none" strike="noStrike" baseline="0" dirty="0" smtClean="0">
                          <a:effectLst/>
                        </a:rPr>
                        <a:t> % </a:t>
                      </a:r>
                      <a:r>
                        <a:rPr lang="en-US" sz="2200" u="none" strike="noStrike" dirty="0" smtClean="0">
                          <a:effectLst/>
                        </a:rPr>
                        <a:t>identity score improvement</a:t>
                      </a:r>
                      <a:endParaRPr lang="en-US" sz="2200" b="0" i="0" u="none" strike="noStrike" dirty="0" smtClean="0">
                        <a:solidFill>
                          <a:schemeClr val="bg1"/>
                        </a:solidFill>
                        <a:effectLst/>
                        <a:latin typeface="+mn-lt"/>
                      </a:endParaRPr>
                    </a:p>
                  </a:txBody>
                  <a:tcPr marL="137160" marR="137160" marT="137160" marB="137160" anchor="ctr"/>
                </a:tc>
                <a:tc>
                  <a:txBody>
                    <a:bodyPr/>
                    <a:lstStyle/>
                    <a:p>
                      <a:pPr algn="l"/>
                      <a:r>
                        <a:rPr lang="en-US" sz="2200" dirty="0" smtClean="0"/>
                        <a:t>2.7%</a:t>
                      </a:r>
                      <a:endParaRPr lang="en-US" sz="2200" dirty="0"/>
                    </a:p>
                  </a:txBody>
                  <a:tcPr marL="137160" marR="137160" marT="137160" marB="137160" anchor="ctr"/>
                </a:tc>
                <a:tc>
                  <a:txBody>
                    <a:bodyPr/>
                    <a:lstStyle/>
                    <a:p>
                      <a:pPr algn="l"/>
                      <a:r>
                        <a:rPr lang="en-US" sz="2200" dirty="0" smtClean="0"/>
                        <a:t>15%</a:t>
                      </a:r>
                      <a:endParaRPr lang="en-US" sz="2200" dirty="0"/>
                    </a:p>
                  </a:txBody>
                  <a:tcPr marL="137160" marR="137160" marT="137160" marB="137160" anchor="ctr"/>
                </a:tc>
                <a:tc>
                  <a:txBody>
                    <a:bodyPr/>
                    <a:lstStyle/>
                    <a:p>
                      <a:pPr algn="l"/>
                      <a:r>
                        <a:rPr lang="en-US" sz="2200" dirty="0" smtClean="0"/>
                        <a:t>4.4%</a:t>
                      </a:r>
                      <a:endParaRPr lang="en-US" sz="2200" dirty="0"/>
                    </a:p>
                  </a:txBody>
                  <a:tcPr marL="137160" marR="137160" marT="137160" marB="137160" anchor="ctr"/>
                </a:tc>
              </a:tr>
            </a:tbl>
          </a:graphicData>
        </a:graphic>
      </p:graphicFrame>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Players better at INDELs by far</a:t>
            </a:r>
            <a:endParaRPr lang="en-US" sz="3200" dirty="0" smtClean="0">
              <a:latin typeface="Helvetica"/>
              <a:cs typeface="Helvetica"/>
            </a:endParaRPr>
          </a:p>
        </p:txBody>
      </p:sp>
    </p:spTree>
    <p:extLst>
      <p:ext uri="{BB962C8B-B14F-4D97-AF65-F5344CB8AC3E}">
        <p14:creationId xmlns:p14="http://schemas.microsoft.com/office/powerpoint/2010/main" val="9414223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smtClean="0"/>
              <a:t>Training</a:t>
            </a:r>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5998" y="448734"/>
            <a:ext cx="7162802" cy="1754327"/>
          </a:xfrm>
          <a:prstGeom prst="rect">
            <a:avLst/>
          </a:prstGeom>
          <a:noFill/>
        </p:spPr>
        <p:txBody>
          <a:bodyPr wrap="square" rtlCol="0">
            <a:spAutoFit/>
          </a:bodyPr>
          <a:lstStyle/>
          <a:p>
            <a:pPr algn="ctr"/>
            <a:r>
              <a:rPr lang="en-US" sz="5400" dirty="0" smtClean="0"/>
              <a:t>“Qui docent </a:t>
            </a:r>
            <a:r>
              <a:rPr lang="en-US" sz="5400" dirty="0" err="1" smtClean="0"/>
              <a:t>lanistam</a:t>
            </a:r>
            <a:r>
              <a:rPr lang="en-US" sz="5400" dirty="0"/>
              <a:t>?</a:t>
            </a:r>
            <a:r>
              <a:rPr lang="en-US" sz="5400" dirty="0" smtClean="0"/>
              <a:t>”</a:t>
            </a:r>
          </a:p>
          <a:p>
            <a:pPr algn="ctr"/>
            <a:r>
              <a:rPr lang="en-US" sz="5400" i="1" dirty="0" smtClean="0"/>
              <a:t>Who trains the trainers?</a:t>
            </a:r>
          </a:p>
        </p:txBody>
      </p:sp>
      <p:pic>
        <p:nvPicPr>
          <p:cNvPr id="2" name="Picture 1"/>
          <p:cNvPicPr>
            <a:picLocks noChangeAspect="1"/>
          </p:cNvPicPr>
          <p:nvPr/>
        </p:nvPicPr>
        <p:blipFill>
          <a:blip r:embed="rId3"/>
          <a:stretch>
            <a:fillRect/>
          </a:stretch>
        </p:blipFill>
        <p:spPr>
          <a:xfrm>
            <a:off x="241300" y="3606472"/>
            <a:ext cx="4128610" cy="2743528"/>
          </a:xfrm>
          <a:prstGeom prst="rect">
            <a:avLst/>
          </a:prstGeom>
        </p:spPr>
      </p:pic>
      <p:sp>
        <p:nvSpPr>
          <p:cNvPr id="3" name="TextBox 2"/>
          <p:cNvSpPr txBox="1"/>
          <p:nvPr/>
        </p:nvSpPr>
        <p:spPr>
          <a:xfrm>
            <a:off x="825500" y="2852419"/>
            <a:ext cx="3432350" cy="584776"/>
          </a:xfrm>
          <a:prstGeom prst="rect">
            <a:avLst/>
          </a:prstGeom>
          <a:noFill/>
        </p:spPr>
        <p:txBody>
          <a:bodyPr wrap="none" rtlCol="0">
            <a:spAutoFit/>
          </a:bodyPr>
          <a:lstStyle/>
          <a:p>
            <a:r>
              <a:rPr lang="en-US" sz="3200" dirty="0" smtClean="0"/>
              <a:t>Software Carpentry</a:t>
            </a:r>
            <a:endParaRPr lang="en-US" sz="3200" dirty="0"/>
          </a:p>
        </p:txBody>
      </p:sp>
      <p:sp>
        <p:nvSpPr>
          <p:cNvPr id="6" name="TextBox 5"/>
          <p:cNvSpPr txBox="1"/>
          <p:nvPr/>
        </p:nvSpPr>
        <p:spPr>
          <a:xfrm>
            <a:off x="4610100" y="3949700"/>
            <a:ext cx="3975100" cy="954107"/>
          </a:xfrm>
          <a:prstGeom prst="rect">
            <a:avLst/>
          </a:prstGeom>
          <a:noFill/>
        </p:spPr>
        <p:txBody>
          <a:bodyPr wrap="square" rtlCol="0">
            <a:spAutoFit/>
          </a:bodyPr>
          <a:lstStyle/>
          <a:p>
            <a:pPr marL="285750" indent="-285750">
              <a:buFont typeface="Arial"/>
              <a:buChar char="•"/>
            </a:pPr>
            <a:r>
              <a:rPr lang="en-US" sz="2800" dirty="0" smtClean="0"/>
              <a:t>Educational Psychology</a:t>
            </a:r>
          </a:p>
          <a:p>
            <a:pPr marL="285750" indent="-285750">
              <a:buFont typeface="Arial"/>
              <a:buChar char="•"/>
            </a:pPr>
            <a:r>
              <a:rPr lang="en-US" sz="2800" dirty="0" smtClean="0"/>
              <a:t>Instructional Design</a:t>
            </a:r>
            <a:endParaRPr lang="en-US" sz="2800" dirty="0"/>
          </a:p>
        </p:txBody>
      </p:sp>
    </p:spTree>
    <p:extLst>
      <p:ext uri="{BB962C8B-B14F-4D97-AF65-F5344CB8AC3E}">
        <p14:creationId xmlns:p14="http://schemas.microsoft.com/office/powerpoint/2010/main" val="21786418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V00027.JPG"/>
          <p:cNvPicPr>
            <a:picLocks noChangeAspect="1"/>
          </p:cNvPicPr>
          <p:nvPr/>
        </p:nvPicPr>
        <p:blipFill rotWithShape="1">
          <a:blip r:embed="rId3">
            <a:extLst>
              <a:ext uri="{28A0092B-C50C-407E-A947-70E740481C1C}">
                <a14:useLocalDpi xmlns:a14="http://schemas.microsoft.com/office/drawing/2010/main" val="0"/>
              </a:ext>
            </a:extLst>
          </a:blip>
          <a:srcRect t="567"/>
          <a:stretch/>
        </p:blipFill>
        <p:spPr>
          <a:xfrm>
            <a:off x="0" y="0"/>
            <a:ext cx="4673600" cy="6877655"/>
          </a:xfrm>
          <a:prstGeom prst="rect">
            <a:avLst/>
          </a:prstGeom>
        </p:spPr>
      </p:pic>
      <p:sp>
        <p:nvSpPr>
          <p:cNvPr id="2" name="TextBox 1"/>
          <p:cNvSpPr txBox="1"/>
          <p:nvPr/>
        </p:nvSpPr>
        <p:spPr>
          <a:xfrm>
            <a:off x="5031959" y="1045402"/>
            <a:ext cx="3298499" cy="1384995"/>
          </a:xfrm>
          <a:prstGeom prst="rect">
            <a:avLst/>
          </a:prstGeom>
          <a:noFill/>
        </p:spPr>
        <p:txBody>
          <a:bodyPr wrap="none" rtlCol="0">
            <a:spAutoFit/>
          </a:bodyPr>
          <a:lstStyle/>
          <a:p>
            <a:pPr algn="ctr"/>
            <a:r>
              <a:rPr lang="en-US" sz="2800" dirty="0" err="1" smtClean="0"/>
              <a:t>Dr</a:t>
            </a:r>
            <a:r>
              <a:rPr lang="en-US" sz="2800" dirty="0" smtClean="0"/>
              <a:t> Graham </a:t>
            </a:r>
          </a:p>
          <a:p>
            <a:pPr algn="ctr"/>
            <a:r>
              <a:rPr lang="en-US" sz="2800" dirty="0" smtClean="0"/>
              <a:t>“That’s not a seagull”</a:t>
            </a:r>
          </a:p>
          <a:p>
            <a:pPr algn="ctr"/>
            <a:r>
              <a:rPr lang="en-US" sz="2800" dirty="0" err="1" smtClean="0"/>
              <a:t>Etherington</a:t>
            </a:r>
            <a:endParaRPr lang="en-US" sz="2800" dirty="0"/>
          </a:p>
        </p:txBody>
      </p:sp>
      <p:sp>
        <p:nvSpPr>
          <p:cNvPr id="3" name="Rectangle 2"/>
          <p:cNvSpPr/>
          <p:nvPr/>
        </p:nvSpPr>
        <p:spPr>
          <a:xfrm>
            <a:off x="4859867" y="3441469"/>
            <a:ext cx="4572000" cy="1384995"/>
          </a:xfrm>
          <a:prstGeom prst="rect">
            <a:avLst/>
          </a:prstGeom>
        </p:spPr>
        <p:txBody>
          <a:bodyPr>
            <a:spAutoFit/>
          </a:bodyPr>
          <a:lstStyle/>
          <a:p>
            <a:pPr marL="457200" indent="-457200">
              <a:buFont typeface="Arial"/>
              <a:buChar char="•"/>
            </a:pPr>
            <a:r>
              <a:rPr lang="en-US" sz="2800" dirty="0" smtClean="0"/>
              <a:t>Support Officer</a:t>
            </a:r>
          </a:p>
          <a:p>
            <a:pPr marL="457200" indent="-457200">
              <a:buFont typeface="Arial"/>
              <a:buChar char="•"/>
            </a:pPr>
            <a:r>
              <a:rPr lang="en-US" sz="2800" dirty="0" smtClean="0"/>
              <a:t>Galaxy Management</a:t>
            </a:r>
          </a:p>
          <a:p>
            <a:pPr marL="457200" indent="-457200">
              <a:buFont typeface="Arial"/>
              <a:buChar char="•"/>
            </a:pPr>
            <a:r>
              <a:rPr lang="en-US" sz="2800" dirty="0" smtClean="0"/>
              <a:t>Methodological Training</a:t>
            </a:r>
          </a:p>
        </p:txBody>
      </p:sp>
    </p:spTree>
    <p:extLst>
      <p:ext uri="{BB962C8B-B14F-4D97-AF65-F5344CB8AC3E}">
        <p14:creationId xmlns:p14="http://schemas.microsoft.com/office/powerpoint/2010/main" val="440945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588666"/>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455335"/>
            <a:ext cx="5435600" cy="1754327"/>
          </a:xfrm>
          <a:prstGeom prst="rect">
            <a:avLst/>
          </a:prstGeom>
          <a:noFill/>
        </p:spPr>
        <p:txBody>
          <a:bodyPr wrap="square" rtlCol="0">
            <a:spAutoFit/>
          </a:bodyPr>
          <a:lstStyle/>
          <a:p>
            <a:pPr algn="ctr"/>
            <a:r>
              <a:rPr lang="en-US" sz="5400" dirty="0" smtClean="0"/>
              <a:t>Evolutionary</a:t>
            </a:r>
          </a:p>
          <a:p>
            <a:pPr algn="ctr"/>
            <a:r>
              <a:rPr lang="en-US" sz="5400" dirty="0" smtClean="0"/>
              <a:t>Models</a:t>
            </a:r>
          </a:p>
        </p:txBody>
      </p:sp>
    </p:spTree>
    <p:extLst>
      <p:ext uri="{BB962C8B-B14F-4D97-AF65-F5344CB8AC3E}">
        <p14:creationId xmlns:p14="http://schemas.microsoft.com/office/powerpoint/2010/main" val="94540849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A model for studying rapid evolution in </a:t>
            </a:r>
            <a:r>
              <a:rPr lang="en-US" sz="3200" dirty="0" err="1" smtClean="0">
                <a:latin typeface="Helvetica"/>
                <a:cs typeface="Helvetica"/>
              </a:rPr>
              <a:t>pathosystems</a:t>
            </a:r>
            <a:endParaRPr lang="en-US" sz="3200" dirty="0" smtClean="0">
              <a:latin typeface="Helvetica"/>
              <a:cs typeface="Helvetica"/>
            </a:endParaRPr>
          </a:p>
        </p:txBody>
      </p:sp>
      <p:pic>
        <p:nvPicPr>
          <p:cNvPr id="2" name="Picture 1" descr="bas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932"/>
            <a:ext cx="9144000" cy="5754830"/>
          </a:xfrm>
          <a:prstGeom prst="rect">
            <a:avLst/>
          </a:prstGeom>
        </p:spPr>
      </p:pic>
    </p:spTree>
    <p:extLst>
      <p:ext uri="{BB962C8B-B14F-4D97-AF65-F5344CB8AC3E}">
        <p14:creationId xmlns:p14="http://schemas.microsoft.com/office/powerpoint/2010/main" val="37283586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Objects in the genome can “mutate”</a:t>
            </a:r>
            <a:endParaRPr lang="en-US" sz="3200" dirty="0" smtClean="0">
              <a:latin typeface="Helvetica"/>
              <a:cs typeface="Helvetica"/>
            </a:endParaRPr>
          </a:p>
        </p:txBody>
      </p:sp>
      <p:pic>
        <p:nvPicPr>
          <p:cNvPr id="6" name="Picture 5" descr="transitions.png"/>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032933" y="1253065"/>
            <a:ext cx="6620933" cy="5197430"/>
          </a:xfrm>
          <a:prstGeom prst="rect">
            <a:avLst/>
          </a:prstGeom>
        </p:spPr>
      </p:pic>
    </p:spTree>
    <p:extLst>
      <p:ext uri="{BB962C8B-B14F-4D97-AF65-F5344CB8AC3E}">
        <p14:creationId xmlns:p14="http://schemas.microsoft.com/office/powerpoint/2010/main" val="3045263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Changes occur in little steps</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b="69048"/>
          <a:stretch/>
        </p:blipFill>
        <p:spPr>
          <a:xfrm>
            <a:off x="1540933" y="2211917"/>
            <a:ext cx="5295900" cy="853016"/>
          </a:xfrm>
          <a:prstGeom prst="rect">
            <a:avLst/>
          </a:prstGeom>
        </p:spPr>
      </p:pic>
      <p:sp>
        <p:nvSpPr>
          <p:cNvPr id="2" name="TextBox 1"/>
          <p:cNvSpPr txBox="1"/>
          <p:nvPr/>
        </p:nvSpPr>
        <p:spPr>
          <a:xfrm>
            <a:off x="1" y="4373034"/>
            <a:ext cx="9144000" cy="1938992"/>
          </a:xfrm>
          <a:prstGeom prst="rect">
            <a:avLst/>
          </a:prstGeom>
          <a:noFill/>
        </p:spPr>
        <p:txBody>
          <a:bodyPr wrap="square" rtlCol="0">
            <a:spAutoFit/>
          </a:bodyPr>
          <a:lstStyle/>
          <a:p>
            <a:r>
              <a:rPr lang="en-US" sz="2000" dirty="0" smtClean="0"/>
              <a:t>t = </a:t>
            </a:r>
            <a:r>
              <a:rPr lang="en-US" sz="2000" dirty="0" err="1" smtClean="0"/>
              <a:t>timepoint</a:t>
            </a:r>
            <a:endParaRPr lang="en-US" sz="2000" dirty="0" smtClean="0"/>
          </a:p>
          <a:p>
            <a:r>
              <a:rPr lang="en-US" sz="2000" dirty="0" smtClean="0"/>
              <a:t>“The population of genomes at 1h = each genome at 0h modified by the rules”,</a:t>
            </a:r>
          </a:p>
          <a:p>
            <a:r>
              <a:rPr lang="en-US" sz="2000" dirty="0" smtClean="0"/>
              <a:t>“The population of genomes at 2h = each genome at 1h modified by the rules”,</a:t>
            </a:r>
          </a:p>
          <a:p>
            <a:r>
              <a:rPr lang="en-US" sz="2000" dirty="0" smtClean="0"/>
              <a:t>“The population at 3h … </a:t>
            </a:r>
            <a:r>
              <a:rPr lang="en-US" sz="2000" dirty="0" err="1" smtClean="0"/>
              <a:t>etc</a:t>
            </a:r>
            <a:r>
              <a:rPr lang="en-US" sz="2000" dirty="0" smtClean="0"/>
              <a:t>”,</a:t>
            </a:r>
          </a:p>
          <a:p>
            <a:endParaRPr lang="en-US" sz="2000" dirty="0"/>
          </a:p>
          <a:p>
            <a:r>
              <a:rPr lang="en-US" sz="2000" dirty="0" smtClean="0"/>
              <a:t>“A starting population, 0, is chosen”</a:t>
            </a:r>
            <a:endParaRPr lang="en-US" sz="2000" dirty="0"/>
          </a:p>
        </p:txBody>
      </p:sp>
      <p:sp>
        <p:nvSpPr>
          <p:cNvPr id="5" name="TextBox 4"/>
          <p:cNvSpPr txBox="1"/>
          <p:nvPr/>
        </p:nvSpPr>
        <p:spPr>
          <a:xfrm>
            <a:off x="5283200" y="3014133"/>
            <a:ext cx="1790700" cy="369332"/>
          </a:xfrm>
          <a:prstGeom prst="rect">
            <a:avLst/>
          </a:prstGeom>
          <a:noFill/>
        </p:spPr>
        <p:txBody>
          <a:bodyPr wrap="square" rtlCol="0">
            <a:spAutoFit/>
          </a:bodyPr>
          <a:lstStyle/>
          <a:p>
            <a:r>
              <a:rPr lang="en-US" dirty="0" smtClean="0"/>
              <a:t>(previous time)</a:t>
            </a:r>
            <a:endParaRPr lang="en-US" dirty="0"/>
          </a:p>
        </p:txBody>
      </p:sp>
      <p:sp>
        <p:nvSpPr>
          <p:cNvPr id="6" name="TextBox 5"/>
          <p:cNvSpPr txBox="1"/>
          <p:nvPr/>
        </p:nvSpPr>
        <p:spPr>
          <a:xfrm>
            <a:off x="152400" y="3898669"/>
            <a:ext cx="4305300" cy="461665"/>
          </a:xfrm>
          <a:prstGeom prst="rect">
            <a:avLst/>
          </a:prstGeom>
          <a:noFill/>
        </p:spPr>
        <p:txBody>
          <a:bodyPr wrap="square" rtlCol="0">
            <a:spAutoFit/>
          </a:bodyPr>
          <a:lstStyle/>
          <a:p>
            <a:r>
              <a:rPr lang="en-US" sz="2400" i="1" dirty="0" smtClean="0"/>
              <a:t>F(W) = modification rules</a:t>
            </a:r>
            <a:endParaRPr lang="en-US" sz="2400"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The value of “W-ness” is computed for each genome </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32181" b="33410"/>
          <a:stretch/>
        </p:blipFill>
        <p:spPr>
          <a:xfrm>
            <a:off x="529409" y="4478448"/>
            <a:ext cx="4006850" cy="717454"/>
          </a:xfrm>
          <a:prstGeom prst="rect">
            <a:avLst/>
          </a:prstGeom>
        </p:spPr>
      </p:pic>
      <p:grpSp>
        <p:nvGrpSpPr>
          <p:cNvPr id="26" name="Group 25"/>
          <p:cNvGrpSpPr/>
          <p:nvPr/>
        </p:nvGrpSpPr>
        <p:grpSpPr>
          <a:xfrm>
            <a:off x="-749" y="1192828"/>
            <a:ext cx="4406900" cy="2428818"/>
            <a:chOff x="3873500" y="1236133"/>
            <a:chExt cx="4406900" cy="2508030"/>
          </a:xfrm>
        </p:grpSpPr>
        <p:pic>
          <p:nvPicPr>
            <p:cNvPr id="5" name="Picture 4" descr="basic.png"/>
            <p:cNvPicPr>
              <a:picLocks noChangeAspect="1"/>
            </p:cNvPicPr>
            <p:nvPr/>
          </p:nvPicPr>
          <p:blipFill rotWithShape="1">
            <a:blip r:embed="rId4">
              <a:extLst>
                <a:ext uri="{28A0092B-C50C-407E-A947-70E740481C1C}">
                  <a14:useLocalDpi xmlns:a14="http://schemas.microsoft.com/office/drawing/2010/main" val="0"/>
                </a:ext>
              </a:extLst>
            </a:blip>
            <a:srcRect l="71297" t="3531" r="5369" b="75578"/>
            <a:stretch/>
          </p:blipFill>
          <p:spPr>
            <a:xfrm>
              <a:off x="3873500" y="1236133"/>
              <a:ext cx="4406900" cy="2483256"/>
            </a:xfrm>
            <a:prstGeom prst="rect">
              <a:avLst/>
            </a:prstGeom>
          </p:spPr>
        </p:pic>
        <p:sp>
          <p:nvSpPr>
            <p:cNvPr id="6" name="TextBox 5"/>
            <p:cNvSpPr txBox="1"/>
            <p:nvPr/>
          </p:nvSpPr>
          <p:spPr>
            <a:xfrm>
              <a:off x="7516959" y="1462669"/>
              <a:ext cx="301660" cy="369332"/>
            </a:xfrm>
            <a:prstGeom prst="rect">
              <a:avLst/>
            </a:prstGeom>
            <a:noFill/>
          </p:spPr>
          <p:txBody>
            <a:bodyPr wrap="none" rtlCol="0">
              <a:spAutoFit/>
            </a:bodyPr>
            <a:lstStyle/>
            <a:p>
              <a:r>
                <a:rPr lang="en-US" dirty="0"/>
                <a:t>3</a:t>
              </a:r>
              <a:endParaRPr lang="en-US" dirty="0"/>
            </a:p>
          </p:txBody>
        </p:sp>
        <p:sp>
          <p:nvSpPr>
            <p:cNvPr id="7" name="TextBox 6"/>
            <p:cNvSpPr txBox="1"/>
            <p:nvPr/>
          </p:nvSpPr>
          <p:spPr>
            <a:xfrm>
              <a:off x="4844503" y="1445736"/>
              <a:ext cx="301660"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6300770" y="1462669"/>
              <a:ext cx="301660" cy="369332"/>
            </a:xfrm>
            <a:prstGeom prst="rect">
              <a:avLst/>
            </a:prstGeom>
            <a:noFill/>
          </p:spPr>
          <p:txBody>
            <a:bodyPr wrap="none" rtlCol="0">
              <a:spAutoFit/>
            </a:bodyPr>
            <a:lstStyle/>
            <a:p>
              <a:r>
                <a:rPr lang="en-US" dirty="0"/>
                <a:t>2</a:t>
              </a:r>
              <a:endParaRPr lang="en-US" dirty="0"/>
            </a:p>
          </p:txBody>
        </p:sp>
        <p:sp>
          <p:nvSpPr>
            <p:cNvPr id="9" name="TextBox 8"/>
            <p:cNvSpPr txBox="1"/>
            <p:nvPr/>
          </p:nvSpPr>
          <p:spPr>
            <a:xfrm>
              <a:off x="4234903" y="3370192"/>
              <a:ext cx="295236" cy="369332"/>
            </a:xfrm>
            <a:prstGeom prst="rect">
              <a:avLst/>
            </a:prstGeom>
            <a:noFill/>
          </p:spPr>
          <p:txBody>
            <a:bodyPr wrap="none" rtlCol="0">
              <a:spAutoFit/>
            </a:bodyPr>
            <a:lstStyle/>
            <a:p>
              <a:r>
                <a:rPr lang="en-US" dirty="0"/>
                <a:t>a</a:t>
              </a:r>
              <a:endParaRPr lang="en-US" dirty="0"/>
            </a:p>
          </p:txBody>
        </p:sp>
        <p:sp>
          <p:nvSpPr>
            <p:cNvPr id="10" name="TextBox 9"/>
            <p:cNvSpPr txBox="1"/>
            <p:nvPr/>
          </p:nvSpPr>
          <p:spPr>
            <a:xfrm>
              <a:off x="4682539" y="3370192"/>
              <a:ext cx="305943"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5117097" y="3374831"/>
              <a:ext cx="282274" cy="369332"/>
            </a:xfrm>
            <a:prstGeom prst="rect">
              <a:avLst/>
            </a:prstGeom>
            <a:noFill/>
          </p:spPr>
          <p:txBody>
            <a:bodyPr wrap="none" rtlCol="0">
              <a:spAutoFit/>
            </a:bodyPr>
            <a:lstStyle/>
            <a:p>
              <a:r>
                <a:rPr lang="en-US" dirty="0" smtClean="0"/>
                <a:t>c</a:t>
              </a:r>
              <a:endParaRPr lang="en-US" dirty="0"/>
            </a:p>
          </p:txBody>
        </p:sp>
        <p:sp>
          <p:nvSpPr>
            <p:cNvPr id="12" name="TextBox 11"/>
            <p:cNvSpPr txBox="1"/>
            <p:nvPr/>
          </p:nvSpPr>
          <p:spPr>
            <a:xfrm>
              <a:off x="5551771" y="3374831"/>
              <a:ext cx="305943" cy="369332"/>
            </a:xfrm>
            <a:prstGeom prst="rect">
              <a:avLst/>
            </a:prstGeom>
            <a:noFill/>
          </p:spPr>
          <p:txBody>
            <a:bodyPr wrap="none" rtlCol="0">
              <a:spAutoFit/>
            </a:bodyPr>
            <a:lstStyle/>
            <a:p>
              <a:r>
                <a:rPr lang="en-US" dirty="0" smtClean="0"/>
                <a:t>d</a:t>
              </a:r>
              <a:endParaRPr lang="en-US" dirty="0"/>
            </a:p>
          </p:txBody>
        </p:sp>
        <p:sp>
          <p:nvSpPr>
            <p:cNvPr id="13" name="TextBox 12"/>
            <p:cNvSpPr txBox="1"/>
            <p:nvPr/>
          </p:nvSpPr>
          <p:spPr>
            <a:xfrm>
              <a:off x="5936247" y="3371868"/>
              <a:ext cx="299519" cy="369332"/>
            </a:xfrm>
            <a:prstGeom prst="rect">
              <a:avLst/>
            </a:prstGeom>
            <a:noFill/>
          </p:spPr>
          <p:txBody>
            <a:bodyPr wrap="none" rtlCol="0">
              <a:spAutoFit/>
            </a:bodyPr>
            <a:lstStyle/>
            <a:p>
              <a:r>
                <a:rPr lang="en-US" dirty="0" smtClean="0"/>
                <a:t>e</a:t>
              </a:r>
              <a:endParaRPr lang="en-US" dirty="0"/>
            </a:p>
          </p:txBody>
        </p:sp>
        <p:sp>
          <p:nvSpPr>
            <p:cNvPr id="14" name="TextBox 13"/>
            <p:cNvSpPr txBox="1"/>
            <p:nvPr/>
          </p:nvSpPr>
          <p:spPr>
            <a:xfrm>
              <a:off x="6407083" y="3374831"/>
              <a:ext cx="261610" cy="369332"/>
            </a:xfrm>
            <a:prstGeom prst="rect">
              <a:avLst/>
            </a:prstGeom>
            <a:noFill/>
          </p:spPr>
          <p:txBody>
            <a:bodyPr wrap="none" rtlCol="0">
              <a:spAutoFit/>
            </a:bodyPr>
            <a:lstStyle/>
            <a:p>
              <a:r>
                <a:rPr lang="en-US" dirty="0" smtClean="0"/>
                <a:t>f</a:t>
              </a:r>
              <a:endParaRPr lang="en-US" dirty="0"/>
            </a:p>
          </p:txBody>
        </p:sp>
        <p:sp>
          <p:nvSpPr>
            <p:cNvPr id="15" name="TextBox 14"/>
            <p:cNvSpPr txBox="1"/>
            <p:nvPr/>
          </p:nvSpPr>
          <p:spPr>
            <a:xfrm>
              <a:off x="6806197" y="3350057"/>
              <a:ext cx="293319" cy="369332"/>
            </a:xfrm>
            <a:prstGeom prst="rect">
              <a:avLst/>
            </a:prstGeom>
            <a:noFill/>
          </p:spPr>
          <p:txBody>
            <a:bodyPr wrap="none" rtlCol="0">
              <a:spAutoFit/>
            </a:bodyPr>
            <a:lstStyle/>
            <a:p>
              <a:r>
                <a:rPr lang="en-US" dirty="0" smtClean="0"/>
                <a:t>g</a:t>
              </a:r>
              <a:endParaRPr lang="en-US" dirty="0"/>
            </a:p>
          </p:txBody>
        </p:sp>
        <p:sp>
          <p:nvSpPr>
            <p:cNvPr id="16" name="TextBox 15"/>
            <p:cNvSpPr txBox="1"/>
            <p:nvPr/>
          </p:nvSpPr>
          <p:spPr>
            <a:xfrm>
              <a:off x="7251916" y="3370192"/>
              <a:ext cx="305943" cy="369332"/>
            </a:xfrm>
            <a:prstGeom prst="rect">
              <a:avLst/>
            </a:prstGeom>
            <a:noFill/>
          </p:spPr>
          <p:txBody>
            <a:bodyPr wrap="none" rtlCol="0">
              <a:spAutoFit/>
            </a:bodyPr>
            <a:lstStyle/>
            <a:p>
              <a:r>
                <a:rPr lang="en-US" dirty="0" smtClean="0"/>
                <a:t>h</a:t>
              </a:r>
              <a:endParaRPr lang="en-US" dirty="0"/>
            </a:p>
          </p:txBody>
        </p:sp>
        <p:sp>
          <p:nvSpPr>
            <p:cNvPr id="17" name="TextBox 16"/>
            <p:cNvSpPr txBox="1"/>
            <p:nvPr/>
          </p:nvSpPr>
          <p:spPr>
            <a:xfrm>
              <a:off x="7699799" y="3349431"/>
              <a:ext cx="237640" cy="369332"/>
            </a:xfrm>
            <a:prstGeom prst="rect">
              <a:avLst/>
            </a:prstGeom>
            <a:noFill/>
          </p:spPr>
          <p:txBody>
            <a:bodyPr wrap="none" rtlCol="0">
              <a:spAutoFit/>
            </a:bodyPr>
            <a:lstStyle/>
            <a:p>
              <a:r>
                <a:rPr lang="en-US" dirty="0" err="1" smtClean="0"/>
                <a:t>i</a:t>
              </a: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143594025"/>
              </p:ext>
            </p:extLst>
          </p:nvPr>
        </p:nvGraphicFramePr>
        <p:xfrm>
          <a:off x="5707557" y="1648662"/>
          <a:ext cx="2762252" cy="1828800"/>
        </p:xfrm>
        <a:graphic>
          <a:graphicData uri="http://schemas.openxmlformats.org/drawingml/2006/table">
            <a:tbl>
              <a:tblPr firstRow="1" bandRow="1">
                <a:tableStyleId>{2D5ABB26-0587-4C30-8999-92F81FD0307C}</a:tableStyleId>
              </a:tblPr>
              <a:tblGrid>
                <a:gridCol w="690563"/>
                <a:gridCol w="690563"/>
                <a:gridCol w="690563"/>
                <a:gridCol w="690563"/>
              </a:tblGrid>
              <a:tr h="357823">
                <a:tc>
                  <a:txBody>
                    <a:bodyPr/>
                    <a:lstStyle/>
                    <a:p>
                      <a:endParaRPr lang="en-US" dirty="0"/>
                    </a:p>
                  </a:txBody>
                  <a:tcPr>
                    <a:solidFill>
                      <a:schemeClr val="bg1">
                        <a:lumMod val="85000"/>
                      </a:schemeClr>
                    </a:solidFill>
                  </a:tcPr>
                </a:tc>
                <a:tc>
                  <a:txBody>
                    <a:bodyPr/>
                    <a:lstStyle/>
                    <a:p>
                      <a:r>
                        <a:rPr lang="en-US" dirty="0" smtClean="0"/>
                        <a:t>1</a:t>
                      </a:r>
                      <a:endParaRPr lang="en-US" dirty="0"/>
                    </a:p>
                  </a:txBody>
                  <a:tcPr>
                    <a:solidFill>
                      <a:schemeClr val="bg1">
                        <a:lumMod val="85000"/>
                      </a:schemeClr>
                    </a:solidFill>
                  </a:tcPr>
                </a:tc>
                <a:tc>
                  <a:txBody>
                    <a:bodyPr/>
                    <a:lstStyle/>
                    <a:p>
                      <a:r>
                        <a:rPr lang="en-US" dirty="0" smtClean="0"/>
                        <a:t>2</a:t>
                      </a:r>
                      <a:endParaRPr lang="en-US" dirty="0"/>
                    </a:p>
                  </a:txBody>
                  <a:tcPr>
                    <a:solidFill>
                      <a:schemeClr val="bg1">
                        <a:lumMod val="85000"/>
                      </a:schemeClr>
                    </a:solidFill>
                  </a:tcPr>
                </a:tc>
                <a:tc>
                  <a:txBody>
                    <a:bodyPr/>
                    <a:lstStyle/>
                    <a:p>
                      <a:r>
                        <a:rPr lang="en-US" dirty="0" smtClean="0"/>
                        <a:t>3</a:t>
                      </a:r>
                      <a:endParaRPr lang="en-US" dirty="0"/>
                    </a:p>
                  </a:txBody>
                  <a:tcPr>
                    <a:solidFill>
                      <a:schemeClr val="bg1">
                        <a:lumMod val="85000"/>
                      </a:schemeClr>
                    </a:solidFill>
                  </a:tcPr>
                </a:tc>
              </a:tr>
              <a:tr h="357823">
                <a:tc>
                  <a:txBody>
                    <a:bodyPr/>
                    <a:lstStyle/>
                    <a:p>
                      <a:r>
                        <a:rPr lang="en-US" dirty="0" smtClean="0"/>
                        <a:t>a</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57823">
                <a:tc>
                  <a:txBody>
                    <a:bodyPr/>
                    <a:lstStyle/>
                    <a:p>
                      <a:r>
                        <a:rPr lang="en-US" dirty="0" smtClean="0"/>
                        <a:t>b</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57823">
                <a:tc>
                  <a:txBody>
                    <a:bodyPr/>
                    <a:lstStyle/>
                    <a:p>
                      <a:r>
                        <a:rPr lang="en-US" dirty="0" smtClean="0"/>
                        <a:t>c</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57823">
                <a:tc>
                  <a:txBody>
                    <a:bodyPr/>
                    <a:lstStyle/>
                    <a:p>
                      <a:r>
                        <a:rPr lang="en-US" dirty="0" smtClean="0"/>
                        <a:t>d</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69609419"/>
              </p:ext>
            </p:extLst>
          </p:nvPr>
        </p:nvGraphicFramePr>
        <p:xfrm>
          <a:off x="5174681" y="4580049"/>
          <a:ext cx="2985504" cy="2133599"/>
        </p:xfrm>
        <a:graphic>
          <a:graphicData uri="http://schemas.openxmlformats.org/drawingml/2006/table">
            <a:tbl>
              <a:tblPr firstRow="1" bandRow="1">
                <a:tableStyleId>{2D5ABB26-0587-4C30-8999-92F81FD0307C}</a:tableStyleId>
              </a:tblPr>
              <a:tblGrid>
                <a:gridCol w="995168"/>
                <a:gridCol w="995168"/>
                <a:gridCol w="995168"/>
              </a:tblGrid>
              <a:tr h="233196">
                <a:tc>
                  <a:txBody>
                    <a:bodyPr/>
                    <a:lstStyle/>
                    <a:p>
                      <a:r>
                        <a:rPr lang="en-US" sz="1400" dirty="0" smtClean="0"/>
                        <a:t>1</a:t>
                      </a:r>
                      <a:endParaRPr lang="en-US" sz="1400" dirty="0"/>
                    </a:p>
                  </a:txBody>
                  <a:tcPr/>
                </a:tc>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d</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i</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b</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e</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f</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3</a:t>
                      </a:r>
                      <a:endParaRPr lang="en-US" sz="1400" dirty="0"/>
                    </a:p>
                  </a:txBody>
                  <a:tcPr/>
                </a:tc>
                <a:tc>
                  <a:txBody>
                    <a:bodyPr/>
                    <a:lstStyle/>
                    <a:p>
                      <a:r>
                        <a:rPr lang="en-US" sz="1400" dirty="0" smtClean="0"/>
                        <a:t>g</a:t>
                      </a:r>
                      <a:endParaRPr lang="en-US" sz="1400" dirty="0"/>
                    </a:p>
                  </a:txBody>
                  <a:tcPr/>
                </a:tc>
                <a:tc>
                  <a:txBody>
                    <a:bodyPr/>
                    <a:lstStyle/>
                    <a:p>
                      <a:r>
                        <a:rPr lang="en-US" sz="1400" dirty="0" smtClean="0"/>
                        <a:t>1</a:t>
                      </a:r>
                      <a:endParaRPr lang="en-US" sz="1400" dirty="0"/>
                    </a:p>
                  </a:txBody>
                  <a:tcPr/>
                </a:tc>
              </a:tr>
            </a:tbl>
          </a:graphicData>
        </a:graphic>
      </p:graphicFrame>
      <p:grpSp>
        <p:nvGrpSpPr>
          <p:cNvPr id="28" name="Group 27"/>
          <p:cNvGrpSpPr/>
          <p:nvPr/>
        </p:nvGrpSpPr>
        <p:grpSpPr>
          <a:xfrm>
            <a:off x="5033505" y="3983831"/>
            <a:ext cx="3126680" cy="646331"/>
            <a:chOff x="4637371" y="3958431"/>
            <a:chExt cx="3126680" cy="646331"/>
          </a:xfrm>
        </p:grpSpPr>
        <p:sp>
          <p:nvSpPr>
            <p:cNvPr id="22" name="TextBox 21"/>
            <p:cNvSpPr txBox="1"/>
            <p:nvPr/>
          </p:nvSpPr>
          <p:spPr>
            <a:xfrm>
              <a:off x="5707557" y="4189549"/>
              <a:ext cx="821822" cy="369332"/>
            </a:xfrm>
            <a:prstGeom prst="rect">
              <a:avLst/>
            </a:prstGeom>
            <a:noFill/>
          </p:spPr>
          <p:txBody>
            <a:bodyPr wrap="none" rtlCol="0">
              <a:spAutoFit/>
            </a:bodyPr>
            <a:lstStyle/>
            <a:p>
              <a:r>
                <a:rPr lang="en-US" dirty="0" smtClean="0"/>
                <a:t>R gene</a:t>
              </a:r>
              <a:endParaRPr lang="en-US" dirty="0"/>
            </a:p>
          </p:txBody>
        </p:sp>
        <p:sp>
          <p:nvSpPr>
            <p:cNvPr id="23" name="TextBox 22"/>
            <p:cNvSpPr txBox="1"/>
            <p:nvPr/>
          </p:nvSpPr>
          <p:spPr>
            <a:xfrm>
              <a:off x="4637371" y="4211800"/>
              <a:ext cx="914400" cy="369332"/>
            </a:xfrm>
            <a:prstGeom prst="rect">
              <a:avLst/>
            </a:prstGeom>
            <a:noFill/>
          </p:spPr>
          <p:txBody>
            <a:bodyPr wrap="square" rtlCol="0">
              <a:spAutoFit/>
            </a:bodyPr>
            <a:lstStyle/>
            <a:p>
              <a:r>
                <a:rPr lang="en-US" dirty="0" smtClean="0"/>
                <a:t>Effector</a:t>
              </a:r>
              <a:endParaRPr lang="en-US" dirty="0"/>
            </a:p>
          </p:txBody>
        </p:sp>
        <p:sp>
          <p:nvSpPr>
            <p:cNvPr id="24" name="TextBox 23"/>
            <p:cNvSpPr txBox="1"/>
            <p:nvPr/>
          </p:nvSpPr>
          <p:spPr>
            <a:xfrm>
              <a:off x="6434980" y="3958431"/>
              <a:ext cx="1329071" cy="646331"/>
            </a:xfrm>
            <a:prstGeom prst="rect">
              <a:avLst/>
            </a:prstGeom>
            <a:noFill/>
          </p:spPr>
          <p:txBody>
            <a:bodyPr wrap="square" rtlCol="0">
              <a:spAutoFit/>
            </a:bodyPr>
            <a:lstStyle/>
            <a:p>
              <a:pPr algn="ctr"/>
              <a:r>
                <a:rPr lang="en-US" dirty="0" smtClean="0"/>
                <a:t>Value from matrix A</a:t>
              </a:r>
              <a:endParaRPr lang="en-US" dirty="0"/>
            </a:p>
          </p:txBody>
        </p:sp>
      </p:grpSp>
      <p:sp>
        <p:nvSpPr>
          <p:cNvPr id="27" name="TextBox 26"/>
          <p:cNvSpPr txBox="1"/>
          <p:nvPr/>
        </p:nvSpPr>
        <p:spPr>
          <a:xfrm>
            <a:off x="5386882" y="1317276"/>
            <a:ext cx="946150" cy="369332"/>
          </a:xfrm>
          <a:prstGeom prst="rect">
            <a:avLst/>
          </a:prstGeom>
          <a:noFill/>
        </p:spPr>
        <p:txBody>
          <a:bodyPr wrap="square" rtlCol="0">
            <a:spAutoFit/>
          </a:bodyPr>
          <a:lstStyle/>
          <a:p>
            <a:r>
              <a:rPr lang="en-US" i="1" dirty="0" smtClean="0">
                <a:latin typeface="Times New Roman"/>
                <a:cs typeface="Times New Roman"/>
              </a:rPr>
              <a:t>A</a:t>
            </a:r>
            <a:endParaRPr lang="en-US" i="1" dirty="0">
              <a:latin typeface="Times New Roman"/>
              <a:cs typeface="Times New Roman"/>
            </a:endParaRPr>
          </a:p>
        </p:txBody>
      </p:sp>
      <p:sp>
        <p:nvSpPr>
          <p:cNvPr id="29" name="TextBox 28"/>
          <p:cNvSpPr txBox="1"/>
          <p:nvPr/>
        </p:nvSpPr>
        <p:spPr>
          <a:xfrm>
            <a:off x="410589" y="5270500"/>
            <a:ext cx="3533781" cy="369332"/>
          </a:xfrm>
          <a:prstGeom prst="rect">
            <a:avLst/>
          </a:prstGeom>
          <a:noFill/>
        </p:spPr>
        <p:txBody>
          <a:bodyPr wrap="square" rtlCol="0">
            <a:spAutoFit/>
          </a:bodyPr>
          <a:lstStyle/>
          <a:p>
            <a:r>
              <a:rPr lang="en-US" dirty="0" smtClean="0"/>
              <a:t>“W = The added up values from A”</a:t>
            </a:r>
            <a:endParaRPr lang="en-US" dirty="0"/>
          </a:p>
        </p:txBody>
      </p:sp>
      <p:sp>
        <p:nvSpPr>
          <p:cNvPr id="30" name="TextBox 29"/>
          <p:cNvSpPr txBox="1"/>
          <p:nvPr/>
        </p:nvSpPr>
        <p:spPr>
          <a:xfrm>
            <a:off x="385354" y="5949950"/>
            <a:ext cx="4294959" cy="646331"/>
          </a:xfrm>
          <a:prstGeom prst="rect">
            <a:avLst/>
          </a:prstGeom>
          <a:noFill/>
        </p:spPr>
        <p:txBody>
          <a:bodyPr wrap="square" rtlCol="0">
            <a:spAutoFit/>
          </a:bodyPr>
          <a:lstStyle/>
          <a:p>
            <a:r>
              <a:rPr lang="en-US" i="1" dirty="0" smtClean="0"/>
              <a:t>W represents the interaction strength between the host and pathogen</a:t>
            </a:r>
            <a:endParaRPr lang="en-US"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a:cs typeface="Helvetica"/>
              </a:rPr>
              <a:t>Modify the population</a:t>
            </a:r>
            <a:endParaRPr lang="en-US" sz="28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72734"/>
          <a:stretch/>
        </p:blipFill>
        <p:spPr>
          <a:xfrm>
            <a:off x="1600200" y="1439333"/>
            <a:ext cx="5295900" cy="751417"/>
          </a:xfrm>
          <a:prstGeom prst="rect">
            <a:avLst/>
          </a:prstGeom>
        </p:spPr>
      </p:pic>
      <p:sp>
        <p:nvSpPr>
          <p:cNvPr id="6" name="TextBox 5"/>
          <p:cNvSpPr txBox="1"/>
          <p:nvPr/>
        </p:nvSpPr>
        <p:spPr>
          <a:xfrm>
            <a:off x="1710266" y="2438400"/>
            <a:ext cx="5655733" cy="646331"/>
          </a:xfrm>
          <a:prstGeom prst="rect">
            <a:avLst/>
          </a:prstGeom>
          <a:noFill/>
        </p:spPr>
        <p:txBody>
          <a:bodyPr wrap="square" rtlCol="0">
            <a:spAutoFit/>
          </a:bodyPr>
          <a:lstStyle/>
          <a:p>
            <a:r>
              <a:rPr lang="en-US" dirty="0" smtClean="0"/>
              <a:t>“Use W in a selective step, which </a:t>
            </a:r>
            <a:r>
              <a:rPr lang="en-US" dirty="0" err="1" smtClean="0"/>
              <a:t>maximises</a:t>
            </a:r>
            <a:r>
              <a:rPr lang="en-US" dirty="0" smtClean="0"/>
              <a:t> the reproductive ability of the individuals in the population.” </a:t>
            </a:r>
            <a:endParaRPr lang="en-US" dirty="0"/>
          </a:p>
        </p:txBody>
      </p:sp>
      <p:sp>
        <p:nvSpPr>
          <p:cNvPr id="7" name="TextBox 6"/>
          <p:cNvSpPr txBox="1"/>
          <p:nvPr/>
        </p:nvSpPr>
        <p:spPr>
          <a:xfrm>
            <a:off x="5410200" y="4106501"/>
            <a:ext cx="3488266" cy="646331"/>
          </a:xfrm>
          <a:prstGeom prst="rect">
            <a:avLst/>
          </a:prstGeom>
          <a:noFill/>
        </p:spPr>
        <p:txBody>
          <a:bodyPr wrap="square" rtlCol="0">
            <a:spAutoFit/>
          </a:bodyPr>
          <a:lstStyle/>
          <a:p>
            <a:r>
              <a:rPr lang="en-US" dirty="0" smtClean="0"/>
              <a:t>“Re-apply procedure over and over for N time steps” </a:t>
            </a:r>
            <a:endParaRPr lang="en-US" dirty="0"/>
          </a:p>
        </p:txBody>
      </p:sp>
      <p:pic>
        <p:nvPicPr>
          <p:cNvPr id="8" name="Picture 7" descr="fun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815"/>
            <a:ext cx="5295900" cy="2755900"/>
          </a:xfrm>
          <a:prstGeom prst="rect">
            <a:avLst/>
          </a:prstGeom>
        </p:spPr>
      </p:pic>
    </p:spTree>
    <p:extLst>
      <p:ext uri="{BB962C8B-B14F-4D97-AF65-F5344CB8AC3E}">
        <p14:creationId xmlns:p14="http://schemas.microsoft.com/office/powerpoint/2010/main" val="40906583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Examining host jumps</a:t>
            </a:r>
            <a:endParaRPr lang="en-US" sz="3200" dirty="0" smtClean="0">
              <a:latin typeface="Helvetica"/>
              <a:cs typeface="Helvetica"/>
            </a:endParaRPr>
          </a:p>
        </p:txBody>
      </p:sp>
      <p:pic>
        <p:nvPicPr>
          <p:cNvPr id="2" name="Picture 1"/>
          <p:cNvPicPr>
            <a:picLocks noChangeAspect="1"/>
          </p:cNvPicPr>
          <p:nvPr/>
        </p:nvPicPr>
        <p:blipFill rotWithShape="1">
          <a:blip r:embed="rId3"/>
          <a:srcRect b="26228"/>
          <a:stretch/>
        </p:blipFill>
        <p:spPr>
          <a:xfrm>
            <a:off x="872067" y="1032932"/>
            <a:ext cx="7620000" cy="4207935"/>
          </a:xfrm>
          <a:prstGeom prst="rect">
            <a:avLst/>
          </a:prstGeom>
        </p:spPr>
      </p:pic>
      <p:pic>
        <p:nvPicPr>
          <p:cNvPr id="6" name="Picture 5"/>
          <p:cNvPicPr>
            <a:picLocks noChangeAspect="1"/>
          </p:cNvPicPr>
          <p:nvPr/>
        </p:nvPicPr>
        <p:blipFill>
          <a:blip r:embed="rId4"/>
          <a:stretch>
            <a:fillRect/>
          </a:stretch>
        </p:blipFill>
        <p:spPr>
          <a:xfrm>
            <a:off x="728133" y="5137418"/>
            <a:ext cx="3365499" cy="1504681"/>
          </a:xfrm>
          <a:prstGeom prst="rect">
            <a:avLst/>
          </a:prstGeom>
        </p:spPr>
      </p:pic>
      <p:pic>
        <p:nvPicPr>
          <p:cNvPr id="7" name="Picture 6"/>
          <p:cNvPicPr>
            <a:picLocks noChangeAspect="1"/>
          </p:cNvPicPr>
          <p:nvPr/>
        </p:nvPicPr>
        <p:blipFill>
          <a:blip r:embed="rId5"/>
          <a:stretch>
            <a:fillRect/>
          </a:stretch>
        </p:blipFill>
        <p:spPr>
          <a:xfrm>
            <a:off x="5285316" y="5076228"/>
            <a:ext cx="3274483" cy="1479075"/>
          </a:xfrm>
          <a:prstGeom prst="rect">
            <a:avLst/>
          </a:prstGeom>
        </p:spPr>
      </p:pic>
    </p:spTree>
    <p:extLst>
      <p:ext uri="{BB962C8B-B14F-4D97-AF65-F5344CB8AC3E}">
        <p14:creationId xmlns:p14="http://schemas.microsoft.com/office/powerpoint/2010/main" val="27868433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94008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a:t>
            </a:r>
            <a:r>
              <a:rPr lang="en-US" sz="2000" dirty="0" smtClean="0">
                <a:latin typeface="Delicious-Roman"/>
                <a:cs typeface="Delicious-Roman"/>
              </a:rPr>
              <a:t>Bunting</a:t>
            </a:r>
          </a:p>
          <a:p>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r>
              <a:rPr lang="en-US" sz="2000" dirty="0" smtClean="0">
                <a:latin typeface="Delicious-Roman"/>
                <a:cs typeface="Delicious-Roman"/>
              </a:rPr>
              <a:t>Thomas </a:t>
            </a:r>
            <a:r>
              <a:rPr lang="en-US" sz="2000" dirty="0" smtClean="0">
                <a:latin typeface="Delicious-Roman"/>
                <a:cs typeface="Delicious-Roman"/>
              </a:rPr>
              <a:t>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38743356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133393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2165" y="1045402"/>
            <a:ext cx="2278088" cy="1384995"/>
          </a:xfrm>
          <a:prstGeom prst="rect">
            <a:avLst/>
          </a:prstGeom>
          <a:noFill/>
        </p:spPr>
        <p:txBody>
          <a:bodyPr wrap="none" rtlCol="0">
            <a:spAutoFit/>
          </a:bodyPr>
          <a:lstStyle/>
          <a:p>
            <a:pPr algn="ctr"/>
            <a:r>
              <a:rPr lang="en-US" sz="2800" dirty="0" err="1" smtClean="0"/>
              <a:t>Dr</a:t>
            </a:r>
            <a:r>
              <a:rPr lang="en-US" sz="2800" dirty="0" smtClean="0"/>
              <a:t> </a:t>
            </a:r>
            <a:r>
              <a:rPr lang="en-US" sz="2800" dirty="0" err="1" smtClean="0"/>
              <a:t>Shyam</a:t>
            </a:r>
            <a:endParaRPr lang="en-US" sz="2800" dirty="0" smtClean="0"/>
          </a:p>
          <a:p>
            <a:pPr algn="ctr"/>
            <a:r>
              <a:rPr lang="en-US" sz="2800" dirty="0" smtClean="0"/>
              <a:t>“Tree Hugger”</a:t>
            </a:r>
          </a:p>
          <a:p>
            <a:pPr algn="ctr"/>
            <a:r>
              <a:rPr lang="en-US" sz="2800" dirty="0" err="1" smtClean="0"/>
              <a:t>Rallapalli</a:t>
            </a:r>
            <a:endParaRPr lang="en-US" sz="2800" dirty="0"/>
          </a:p>
        </p:txBody>
      </p:sp>
      <p:sp>
        <p:nvSpPr>
          <p:cNvPr id="3" name="Rectangle 2"/>
          <p:cNvSpPr/>
          <p:nvPr/>
        </p:nvSpPr>
        <p:spPr>
          <a:xfrm>
            <a:off x="4859867" y="3441469"/>
            <a:ext cx="4572000" cy="954107"/>
          </a:xfrm>
          <a:prstGeom prst="rect">
            <a:avLst/>
          </a:prstGeom>
        </p:spPr>
        <p:txBody>
          <a:bodyPr>
            <a:spAutoFit/>
          </a:bodyPr>
          <a:lstStyle/>
          <a:p>
            <a:pPr marL="457200" indent="-457200">
              <a:buFont typeface="Arial"/>
              <a:buChar char="•"/>
            </a:pPr>
            <a:r>
              <a:rPr lang="en-US" sz="2800" dirty="0" err="1" smtClean="0"/>
              <a:t>Fraxinus</a:t>
            </a:r>
            <a:r>
              <a:rPr lang="en-US" sz="2800" dirty="0" smtClean="0"/>
              <a:t> analysis</a:t>
            </a:r>
          </a:p>
          <a:p>
            <a:pPr marL="457200" indent="-457200">
              <a:buFont typeface="Arial"/>
              <a:buChar char="•"/>
            </a:pPr>
            <a:r>
              <a:rPr lang="en-US" sz="2800" dirty="0" smtClean="0"/>
              <a:t>OADB </a:t>
            </a:r>
            <a:r>
              <a:rPr lang="en-US" sz="2800" dirty="0" err="1" smtClean="0"/>
              <a:t>curation</a:t>
            </a:r>
            <a:endParaRPr lang="en-US" sz="2800" dirty="0" smtClean="0"/>
          </a:p>
        </p:txBody>
      </p:sp>
      <p:pic>
        <p:nvPicPr>
          <p:cNvPr id="5" name="Picture 4" descr="CNV000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784" cy="6858000"/>
          </a:xfrm>
          <a:prstGeom prst="rect">
            <a:avLst/>
          </a:prstGeom>
        </p:spPr>
      </p:pic>
    </p:spTree>
    <p:extLst>
      <p:ext uri="{BB962C8B-B14F-4D97-AF65-F5344CB8AC3E}">
        <p14:creationId xmlns:p14="http://schemas.microsoft.com/office/powerpoint/2010/main" val="64176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5255" y="1045402"/>
            <a:ext cx="3171912" cy="1384995"/>
          </a:xfrm>
          <a:prstGeom prst="rect">
            <a:avLst/>
          </a:prstGeom>
          <a:noFill/>
        </p:spPr>
        <p:txBody>
          <a:bodyPr wrap="none" rtlCol="0">
            <a:spAutoFit/>
          </a:bodyPr>
          <a:lstStyle/>
          <a:p>
            <a:pPr algn="ctr"/>
            <a:r>
              <a:rPr lang="en-US" sz="2800" dirty="0" smtClean="0"/>
              <a:t>Ed </a:t>
            </a:r>
          </a:p>
          <a:p>
            <a:pPr algn="ctr"/>
            <a:r>
              <a:rPr lang="en-US" sz="2800" dirty="0" smtClean="0"/>
              <a:t>“Hendrix isn’t Dead”</a:t>
            </a:r>
          </a:p>
          <a:p>
            <a:pPr algn="ctr"/>
            <a:r>
              <a:rPr lang="en-US" sz="2800" dirty="0" err="1" smtClean="0"/>
              <a:t>Chalstrey</a:t>
            </a:r>
            <a:endParaRPr lang="en-US" sz="2800" dirty="0"/>
          </a:p>
        </p:txBody>
      </p:sp>
      <p:sp>
        <p:nvSpPr>
          <p:cNvPr id="3" name="Rectangle 2"/>
          <p:cNvSpPr/>
          <p:nvPr/>
        </p:nvSpPr>
        <p:spPr>
          <a:xfrm>
            <a:off x="4859867" y="3441469"/>
            <a:ext cx="4572000" cy="523220"/>
          </a:xfrm>
          <a:prstGeom prst="rect">
            <a:avLst/>
          </a:prstGeom>
        </p:spPr>
        <p:txBody>
          <a:bodyPr>
            <a:spAutoFit/>
          </a:bodyPr>
          <a:lstStyle/>
          <a:p>
            <a:pPr marL="457200" indent="-457200">
              <a:buFont typeface="Arial"/>
              <a:buChar char="•"/>
            </a:pPr>
            <a:r>
              <a:rPr lang="en-US" sz="2800" dirty="0" smtClean="0"/>
              <a:t>Algorithm Development </a:t>
            </a:r>
          </a:p>
        </p:txBody>
      </p:sp>
      <p:pic>
        <p:nvPicPr>
          <p:cNvPr id="6" name="Picture 5"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61049" cy="6858000"/>
          </a:xfrm>
          <a:prstGeom prst="rect">
            <a:avLst/>
          </a:prstGeom>
        </p:spPr>
      </p:pic>
    </p:spTree>
    <p:extLst>
      <p:ext uri="{BB962C8B-B14F-4D97-AF65-F5344CB8AC3E}">
        <p14:creationId xmlns:p14="http://schemas.microsoft.com/office/powerpoint/2010/main" val="27666847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685" y="1045402"/>
            <a:ext cx="3023058" cy="1384995"/>
          </a:xfrm>
          <a:prstGeom prst="rect">
            <a:avLst/>
          </a:prstGeom>
          <a:noFill/>
        </p:spPr>
        <p:txBody>
          <a:bodyPr wrap="none" rtlCol="0">
            <a:spAutoFit/>
          </a:bodyPr>
          <a:lstStyle/>
          <a:p>
            <a:pPr algn="ctr"/>
            <a:r>
              <a:rPr lang="en-US" sz="2800" dirty="0" smtClean="0"/>
              <a:t>Martin</a:t>
            </a:r>
          </a:p>
          <a:p>
            <a:pPr algn="ctr"/>
            <a:r>
              <a:rPr lang="en-US" sz="2800" dirty="0" smtClean="0"/>
              <a:t>“Totes </a:t>
            </a:r>
            <a:r>
              <a:rPr lang="en-US" sz="2800" dirty="0" err="1" smtClean="0"/>
              <a:t>Amazeballs</a:t>
            </a:r>
            <a:r>
              <a:rPr lang="en-US" sz="2800" dirty="0" smtClean="0"/>
              <a:t>”</a:t>
            </a:r>
          </a:p>
          <a:p>
            <a:pPr algn="ctr"/>
            <a:r>
              <a:rPr lang="en-US" sz="2800" dirty="0" smtClean="0"/>
              <a:t>Page</a:t>
            </a:r>
            <a:endParaRPr lang="en-US" sz="2800" dirty="0"/>
          </a:p>
        </p:txBody>
      </p:sp>
      <p:sp>
        <p:nvSpPr>
          <p:cNvPr id="3" name="Rectangle 2"/>
          <p:cNvSpPr/>
          <p:nvPr/>
        </p:nvSpPr>
        <p:spPr>
          <a:xfrm>
            <a:off x="5350934" y="3119735"/>
            <a:ext cx="3454399" cy="1384995"/>
          </a:xfrm>
          <a:prstGeom prst="rect">
            <a:avLst/>
          </a:prstGeom>
        </p:spPr>
        <p:txBody>
          <a:bodyPr wrap="square">
            <a:spAutoFit/>
          </a:bodyPr>
          <a:lstStyle/>
          <a:p>
            <a:pPr marL="457200" indent="-457200">
              <a:buFont typeface="Arial"/>
              <a:buChar char="•"/>
            </a:pPr>
            <a:r>
              <a:rPr lang="en-US" sz="2800" dirty="0" smtClean="0"/>
              <a:t>Sys Admin</a:t>
            </a:r>
          </a:p>
          <a:p>
            <a:pPr marL="457200" indent="-457200">
              <a:buFont typeface="Arial"/>
              <a:buChar char="•"/>
            </a:pPr>
            <a:r>
              <a:rPr lang="en-US" sz="2800" dirty="0" smtClean="0"/>
              <a:t>Cluster Feeding</a:t>
            </a:r>
          </a:p>
          <a:p>
            <a:pPr marL="457200" indent="-457200">
              <a:buFont typeface="Arial"/>
              <a:buChar char="•"/>
            </a:pPr>
            <a:r>
              <a:rPr lang="en-US" sz="2800" dirty="0" smtClean="0"/>
              <a:t>Web Apps</a:t>
            </a:r>
          </a:p>
        </p:txBody>
      </p:sp>
      <p:pic>
        <p:nvPicPr>
          <p:cNvPr id="4" name="Picture 3" descr="CNV00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56892" cy="6858000"/>
          </a:xfrm>
          <a:prstGeom prst="rect">
            <a:avLst/>
          </a:prstGeom>
        </p:spPr>
      </p:pic>
    </p:spTree>
    <p:extLst>
      <p:ext uri="{BB962C8B-B14F-4D97-AF65-F5344CB8AC3E}">
        <p14:creationId xmlns:p14="http://schemas.microsoft.com/office/powerpoint/2010/main" val="358062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8540" y="1045402"/>
            <a:ext cx="2445351" cy="1384995"/>
          </a:xfrm>
          <a:prstGeom prst="rect">
            <a:avLst/>
          </a:prstGeom>
          <a:noFill/>
        </p:spPr>
        <p:txBody>
          <a:bodyPr wrap="none" rtlCol="0">
            <a:spAutoFit/>
          </a:bodyPr>
          <a:lstStyle/>
          <a:p>
            <a:pPr algn="ctr"/>
            <a:r>
              <a:rPr lang="en-US" sz="2800" dirty="0" err="1" smtClean="0"/>
              <a:t>Dr</a:t>
            </a:r>
            <a:r>
              <a:rPr lang="en-US" sz="2800" dirty="0" smtClean="0"/>
              <a:t> Carlos</a:t>
            </a:r>
          </a:p>
          <a:p>
            <a:pPr algn="ctr"/>
            <a:r>
              <a:rPr lang="en-US" sz="2800" dirty="0" smtClean="0"/>
              <a:t>“El </a:t>
            </a:r>
            <a:r>
              <a:rPr lang="en-US" sz="2800" dirty="0" err="1" smtClean="0"/>
              <a:t>Modelador</a:t>
            </a:r>
            <a:r>
              <a:rPr lang="en-US" sz="2800" dirty="0" smtClean="0"/>
              <a:t>”</a:t>
            </a:r>
          </a:p>
          <a:p>
            <a:pPr algn="ctr"/>
            <a:r>
              <a:rPr lang="en-US" sz="2800" dirty="0" smtClean="0"/>
              <a:t>Lugo</a:t>
            </a:r>
            <a:endParaRPr lang="en-US" sz="2800" dirty="0"/>
          </a:p>
        </p:txBody>
      </p:sp>
      <p:sp>
        <p:nvSpPr>
          <p:cNvPr id="3" name="Rectangle 2"/>
          <p:cNvSpPr/>
          <p:nvPr/>
        </p:nvSpPr>
        <p:spPr>
          <a:xfrm>
            <a:off x="4842934" y="3119735"/>
            <a:ext cx="4301066" cy="954107"/>
          </a:xfrm>
          <a:prstGeom prst="rect">
            <a:avLst/>
          </a:prstGeom>
        </p:spPr>
        <p:txBody>
          <a:bodyPr wrap="square">
            <a:spAutoFit/>
          </a:bodyPr>
          <a:lstStyle/>
          <a:p>
            <a:pPr marL="457200" indent="-457200">
              <a:buFont typeface="Arial"/>
              <a:buChar char="•"/>
            </a:pPr>
            <a:r>
              <a:rPr lang="en-US" sz="2800" dirty="0" smtClean="0"/>
              <a:t>Theoretical Physicist</a:t>
            </a:r>
          </a:p>
          <a:p>
            <a:pPr marL="457200" indent="-457200">
              <a:buFont typeface="Arial"/>
              <a:buChar char="•"/>
            </a:pPr>
            <a:r>
              <a:rPr lang="en-US" sz="2800" dirty="0" smtClean="0"/>
              <a:t>Evolutionary Models</a:t>
            </a:r>
          </a:p>
        </p:txBody>
      </p:sp>
      <p:pic>
        <p:nvPicPr>
          <p:cNvPr id="5" name="Picture 4" descr="CNV000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33783" cy="6858000"/>
          </a:xfrm>
          <a:prstGeom prst="rect">
            <a:avLst/>
          </a:prstGeom>
        </p:spPr>
      </p:pic>
    </p:spTree>
    <p:extLst>
      <p:ext uri="{BB962C8B-B14F-4D97-AF65-F5344CB8AC3E}">
        <p14:creationId xmlns:p14="http://schemas.microsoft.com/office/powerpoint/2010/main" val="39093479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3262</TotalTime>
  <Words>6546</Words>
  <Application>Microsoft Macintosh PowerPoint</Application>
  <PresentationFormat>On-screen Show (4:3)</PresentationFormat>
  <Paragraphs>704</Paragraphs>
  <Slides>58</Slides>
  <Notes>58</Notes>
  <HiddenSlides>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87</cp:revision>
  <cp:lastPrinted>2014-05-07T20:01:59Z</cp:lastPrinted>
  <dcterms:created xsi:type="dcterms:W3CDTF">2014-05-02T14:52:11Z</dcterms:created>
  <dcterms:modified xsi:type="dcterms:W3CDTF">2014-05-08T20:16:16Z</dcterms:modified>
</cp:coreProperties>
</file>